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31" r:id="rId4"/>
  </p:sldMasterIdLst>
  <p:notesMasterIdLst>
    <p:notesMasterId r:id="rId13"/>
  </p:notesMasterIdLst>
  <p:handoutMasterIdLst>
    <p:handoutMasterId r:id="rId14"/>
  </p:handoutMasterIdLst>
  <p:sldIdLst>
    <p:sldId id="320" r:id="rId5"/>
    <p:sldId id="2076137692" r:id="rId6"/>
    <p:sldId id="2076137693" r:id="rId7"/>
    <p:sldId id="2076137694" r:id="rId8"/>
    <p:sldId id="2076137695" r:id="rId9"/>
    <p:sldId id="2076137669" r:id="rId10"/>
    <p:sldId id="2076137689" r:id="rId11"/>
    <p:sldId id="2076137690" r:id="rId12"/>
  </p:sldIdLst>
  <p:sldSz cx="9906000" cy="6858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FDC7F3A1-F23F-43B1-891A-57F15D1416F5}">
          <p14:sldIdLst>
            <p14:sldId id="320"/>
          </p14:sldIdLst>
        </p14:section>
        <p14:section name="보안코딩 : ES95489-23 (Kor)" id="{691E6A68-9682-461E-8EE5-06D288A13F0B}">
          <p14:sldIdLst/>
        </p14:section>
        <p14:section name="보안코딩 : ES95489-23 (Eng)" id="{1CC78A84-94DD-433A-801A-F8D0A4EDDDD8}">
          <p14:sldIdLst>
            <p14:sldId id="2076137692"/>
            <p14:sldId id="2076137693"/>
            <p14:sldId id="2076137694"/>
            <p14:sldId id="2076137695"/>
          </p14:sldIdLst>
        </p14:section>
        <p14:section name="오픈소스 취약점 분석 : ES95489-24 (Kor)" id="{D6C34C7B-6B72-4CEF-8C88-9F13EE1CEA81}">
          <p14:sldIdLst/>
        </p14:section>
        <p14:section name="오픈소스 취약점 분석 : ES95489-24 (Eng)" id="{0D8D4470-5E56-4FA6-8D59-1FEF0679705E}">
          <p14:sldIdLst>
            <p14:sldId id="2076137669"/>
            <p14:sldId id="2076137689"/>
            <p14:sldId id="207613769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110" userDrawn="1">
          <p15:clr>
            <a:srgbClr val="A4A3A4"/>
          </p15:clr>
        </p15:guide>
        <p15:guide id="2" orient="horz" pos="482" userDrawn="1">
          <p15:clr>
            <a:srgbClr val="A4A3A4"/>
          </p15:clr>
        </p15:guide>
        <p15:guide id="5" orient="horz" pos="1253" userDrawn="1">
          <p15:clr>
            <a:srgbClr val="A4A3A4"/>
          </p15:clr>
        </p15:guide>
        <p15:guide id="6" orient="horz" pos="2160" userDrawn="1">
          <p15:clr>
            <a:srgbClr val="A4A3A4"/>
          </p15:clr>
        </p15:guide>
        <p15:guide id="8" orient="horz" pos="391" userDrawn="1">
          <p15:clr>
            <a:srgbClr val="A4A3A4"/>
          </p15:clr>
        </p15:guide>
        <p15:guide id="9" pos="3120">
          <p15:clr>
            <a:srgbClr val="A4A3A4"/>
          </p15:clr>
        </p15:guide>
        <p15:guide id="10" pos="6068">
          <p15:clr>
            <a:srgbClr val="A4A3A4"/>
          </p15:clr>
        </p15:guide>
        <p15:guide id="11" pos="172">
          <p15:clr>
            <a:srgbClr val="A4A3A4"/>
          </p15:clr>
        </p15:guide>
        <p15:guide id="12" pos="81" userDrawn="1">
          <p15:clr>
            <a:srgbClr val="A4A3A4"/>
          </p15:clr>
        </p15:guide>
        <p15:guide id="13" pos="3029" userDrawn="1">
          <p15:clr>
            <a:srgbClr val="A4A3A4"/>
          </p15:clr>
        </p15:guide>
        <p15:guide id="14" orient="horz" pos="55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" initials="1" lastIdx="1" clrIdx="0">
    <p:extLst>
      <p:ext uri="{19B8F6BF-5375-455C-9EA6-DF929625EA0E}">
        <p15:presenceInfo xmlns:p15="http://schemas.microsoft.com/office/powerpoint/2012/main" userId="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B5B5"/>
    <a:srgbClr val="797979"/>
    <a:srgbClr val="005CC7"/>
    <a:srgbClr val="000000"/>
    <a:srgbClr val="D6001C"/>
    <a:srgbClr val="D9D9D9"/>
    <a:srgbClr val="CCECFF"/>
    <a:srgbClr val="CC0000"/>
    <a:srgbClr val="FFFFFF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875" y="87"/>
      </p:cViewPr>
      <p:guideLst>
        <p:guide orient="horz" pos="4110"/>
        <p:guide orient="horz" pos="482"/>
        <p:guide orient="horz" pos="1253"/>
        <p:guide orient="horz" pos="2160"/>
        <p:guide orient="horz" pos="391"/>
        <p:guide pos="3120"/>
        <p:guide pos="6068"/>
        <p:guide pos="172"/>
        <p:guide pos="81"/>
        <p:guide pos="3029"/>
        <p:guide orient="horz" pos="5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4FD006-3D59-49D3-BC2C-A1659E8F849F}" type="datetimeFigureOut">
              <a:rPr lang="ko-KR" altLang="en-US" smtClean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2026-04-02</a:t>
            </a:fld>
            <a:endParaRPr lang="ko-KR" altLang="en-US"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242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49688" y="9428242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E827D-C523-472B-81F5-6AE841B249E3}" type="slidenum">
              <a:rPr lang="ko-KR" altLang="en-US" smtClean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‹#›</a:t>
            </a:fld>
            <a:endParaRPr lang="ko-KR" altLang="en-US"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7983506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126" userDrawn="1">
          <p15:clr>
            <a:srgbClr val="F26B43"/>
          </p15:clr>
        </p15:guide>
        <p15:guide id="2" pos="2141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4813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현대하모니 L" panose="02020603020101020101" pitchFamily="18" charset="-127"/>
                <a:ea typeface="현대하모니 L" panose="02020603020101020101" pitchFamily="18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6" y="0"/>
            <a:ext cx="2944813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현대하모니 L" panose="02020603020101020101" pitchFamily="18" charset="-127"/>
                <a:ea typeface="현대하모니 L" panose="02020603020101020101" pitchFamily="18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4538"/>
            <a:ext cx="537686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0"/>
            <a:ext cx="5438775" cy="4466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242"/>
            <a:ext cx="2944813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현대하모니 L" panose="02020603020101020101" pitchFamily="18" charset="-127"/>
                <a:ea typeface="현대하모니 L" panose="02020603020101020101" pitchFamily="18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6" y="9428242"/>
            <a:ext cx="2944813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현대하모니 L" panose="02020603020101020101" pitchFamily="18" charset="-127"/>
                <a:ea typeface="현대하모니 L" panose="02020603020101020101" pitchFamily="18" charset="-127"/>
              </a:defRPr>
            </a:lvl1pPr>
          </a:lstStyle>
          <a:p>
            <a:pPr>
              <a:defRPr/>
            </a:pPr>
            <a:fld id="{FBC20937-50B8-4AB2-8A26-4784E80DE13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3925087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서면결재용 표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Line 7"/>
          <p:cNvSpPr>
            <a:spLocks noChangeShapeType="1"/>
          </p:cNvSpPr>
          <p:nvPr/>
        </p:nvSpPr>
        <p:spPr bwMode="auto">
          <a:xfrm>
            <a:off x="579437" y="1916832"/>
            <a:ext cx="8713787" cy="0"/>
          </a:xfrm>
          <a:prstGeom prst="line">
            <a:avLst/>
          </a:prstGeom>
          <a:noFill/>
          <a:ln w="2540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ko-KR" altLang="en-US"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pic>
        <p:nvPicPr>
          <p:cNvPr id="10" name="Picture 2" descr="U:\00_로고파일\CI_JPG+AI_파일묶음\hyundaimobis_CI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504" y="332656"/>
            <a:ext cx="1008112" cy="347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텍스트 개체 틀 3"/>
          <p:cNvSpPr>
            <a:spLocks noGrp="1"/>
          </p:cNvSpPr>
          <p:nvPr>
            <p:ph type="body" sz="quarter" idx="15" hasCustomPrompt="1"/>
          </p:nvPr>
        </p:nvSpPr>
        <p:spPr>
          <a:xfrm>
            <a:off x="705198" y="5378169"/>
            <a:ext cx="1433758" cy="28307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400">
                <a:ln>
                  <a:solidFill>
                    <a:schemeClr val="bg1">
                      <a:lumMod val="65000"/>
                      <a:alpha val="0"/>
                    </a:scheme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</a:lstStyle>
          <a:p>
            <a:pPr lvl="0"/>
            <a:r>
              <a:rPr lang="en-US" altLang="ko-KR"/>
              <a:t>2025.03.12</a:t>
            </a:r>
            <a:endParaRPr lang="ko-KR" altLang="en-US"/>
          </a:p>
        </p:txBody>
      </p:sp>
      <p:sp>
        <p:nvSpPr>
          <p:cNvPr id="15" name="텍스트 개체 틀 7"/>
          <p:cNvSpPr>
            <a:spLocks noGrp="1"/>
          </p:cNvSpPr>
          <p:nvPr>
            <p:ph type="body" sz="quarter" idx="16" hasCustomPrompt="1"/>
          </p:nvPr>
        </p:nvSpPr>
        <p:spPr>
          <a:xfrm>
            <a:off x="714846" y="5718854"/>
            <a:ext cx="1767375" cy="302434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aseline="0">
                <a:ln>
                  <a:solidFill>
                    <a:schemeClr val="bg1">
                      <a:lumMod val="65000"/>
                      <a:alpha val="0"/>
                    </a:scheme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</a:lstStyle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/>
              <a:t>OO</a:t>
            </a:r>
            <a:r>
              <a:rPr lang="ko-KR" altLang="en-US"/>
              <a:t>부문 </a:t>
            </a:r>
            <a:r>
              <a:rPr lang="en-US" altLang="ko-KR"/>
              <a:t>OO</a:t>
            </a:r>
            <a:r>
              <a:rPr lang="ko-KR" altLang="en-US"/>
              <a:t>팀</a:t>
            </a:r>
          </a:p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ko-KR" altLang="en-US"/>
          </a:p>
        </p:txBody>
      </p:sp>
      <p:sp>
        <p:nvSpPr>
          <p:cNvPr id="16" name="텍스트 개체 틀 11"/>
          <p:cNvSpPr>
            <a:spLocks noGrp="1"/>
          </p:cNvSpPr>
          <p:nvPr>
            <p:ph type="body" sz="quarter" idx="17" hasCustomPrompt="1"/>
          </p:nvPr>
        </p:nvSpPr>
        <p:spPr>
          <a:xfrm>
            <a:off x="714845" y="6087580"/>
            <a:ext cx="1933899" cy="2937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400">
                <a:ln>
                  <a:solidFill>
                    <a:schemeClr val="bg1">
                      <a:lumMod val="65000"/>
                      <a:alpha val="0"/>
                    </a:scheme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</a:lstStyle>
          <a:p>
            <a:pPr lvl="0"/>
            <a:r>
              <a:rPr lang="ko-KR" altLang="en-US"/>
              <a:t>작성자 </a:t>
            </a:r>
            <a:r>
              <a:rPr lang="en-US" altLang="ko-KR"/>
              <a:t>: </a:t>
            </a:r>
            <a:r>
              <a:rPr lang="ko-KR" altLang="en-US"/>
              <a:t>홍길동 매니저</a:t>
            </a:r>
          </a:p>
        </p:txBody>
      </p:sp>
      <p:sp>
        <p:nvSpPr>
          <p:cNvPr id="17" name="텍스트 개체 틀 14"/>
          <p:cNvSpPr>
            <a:spLocks noGrp="1"/>
          </p:cNvSpPr>
          <p:nvPr>
            <p:ph type="body" sz="quarter" idx="18" hasCustomPrompt="1"/>
          </p:nvPr>
        </p:nvSpPr>
        <p:spPr>
          <a:xfrm>
            <a:off x="560512" y="1386109"/>
            <a:ext cx="532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ko-KR" altLang="en-US" sz="2800" kern="12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B" panose="02020603020101020101" pitchFamily="18" charset="-127"/>
                <a:ea typeface="현대하모니 B" panose="02020603020101020101" pitchFamily="18" charset="-127"/>
              </a:defRPr>
            </a:lvl1pPr>
          </a:lstStyle>
          <a:p>
            <a:pPr lvl="0">
              <a:spcBef>
                <a:spcPct val="0"/>
              </a:spcBef>
            </a:pPr>
            <a:r>
              <a:rPr lang="ko-KR" altLang="en-US"/>
              <a:t>제목 </a:t>
            </a:r>
            <a:r>
              <a:rPr lang="en-US" altLang="ko-KR"/>
              <a:t>/ </a:t>
            </a:r>
            <a:r>
              <a:rPr lang="ko-KR" altLang="en-US" err="1"/>
              <a:t>현대하모니</a:t>
            </a:r>
            <a:r>
              <a:rPr lang="en-US" altLang="ko-KR"/>
              <a:t>B 28</a:t>
            </a:r>
            <a:endParaRPr lang="ko-KR" altLang="en-US"/>
          </a:p>
        </p:txBody>
      </p:sp>
      <p:sp>
        <p:nvSpPr>
          <p:cNvPr id="18" name="텍스트 개체 틀 14"/>
          <p:cNvSpPr>
            <a:spLocks noGrp="1"/>
          </p:cNvSpPr>
          <p:nvPr>
            <p:ph type="body" sz="quarter" idx="19" hasCustomPrompt="1"/>
          </p:nvPr>
        </p:nvSpPr>
        <p:spPr>
          <a:xfrm>
            <a:off x="560512" y="1916832"/>
            <a:ext cx="532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ko-KR" altLang="en-US" sz="2400" kern="12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</a:lstStyle>
          <a:p>
            <a:pPr lvl="0">
              <a:spcBef>
                <a:spcPct val="0"/>
              </a:spcBef>
            </a:pPr>
            <a:r>
              <a:rPr lang="ko-KR" altLang="en-US"/>
              <a:t>소제목 </a:t>
            </a:r>
            <a:r>
              <a:rPr lang="en-US" altLang="ko-KR"/>
              <a:t>/ </a:t>
            </a:r>
            <a:r>
              <a:rPr lang="ko-KR" altLang="en-US" err="1"/>
              <a:t>현대하모니</a:t>
            </a:r>
            <a:r>
              <a:rPr lang="en-US" altLang="ko-KR"/>
              <a:t>M 24</a:t>
            </a:r>
            <a:endParaRPr lang="ko-KR" altLang="en-US"/>
          </a:p>
        </p:txBody>
      </p:sp>
      <p:pic>
        <p:nvPicPr>
          <p:cNvPr id="4" name="그림 3" descr="레드, 다크, 빛이(가) 표시된 사진&#10;&#10;자동 생성된 설명">
            <a:extLst>
              <a:ext uri="{FF2B5EF4-FFF2-40B4-BE49-F238E27FC236}">
                <a16:creationId xmlns:a16="http://schemas.microsoft.com/office/drawing/2014/main" id="{1CAA88DE-311A-2EFA-A944-3DB7CFB9862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81745" y="2790000"/>
            <a:ext cx="5424255" cy="4068000"/>
          </a:xfrm>
          <a:prstGeom prst="rect">
            <a:avLst/>
          </a:prstGeom>
        </p:spPr>
      </p:pic>
      <p:pic>
        <p:nvPicPr>
          <p:cNvPr id="5" name="그림 4" descr="블랙, 어둠이(가) 표시된 사진&#10;&#10;AI가 생성한 콘텐츠는 부정확할 수 있습니다.">
            <a:extLst>
              <a:ext uri="{FF2B5EF4-FFF2-40B4-BE49-F238E27FC236}">
                <a16:creationId xmlns:a16="http://schemas.microsoft.com/office/drawing/2014/main" id="{B74579C2-35AF-A756-4708-32120C31BB8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367" y="242017"/>
            <a:ext cx="2765310" cy="533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961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내용 양식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텍스트 개체 틀 6"/>
          <p:cNvSpPr>
            <a:spLocks noGrp="1"/>
          </p:cNvSpPr>
          <p:nvPr>
            <p:ph type="body" sz="quarter" idx="11" hasCustomPrompt="1"/>
          </p:nvPr>
        </p:nvSpPr>
        <p:spPr>
          <a:xfrm>
            <a:off x="3361505" y="173853"/>
            <a:ext cx="2592883" cy="43338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6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</a:lstStyle>
          <a:p>
            <a:pPr lvl="0"/>
            <a:r>
              <a:rPr lang="en-US" altLang="ko-KR"/>
              <a:t>1) Sub-Title</a:t>
            </a:r>
            <a:endParaRPr lang="ko-KR" altLang="en-US"/>
          </a:p>
        </p:txBody>
      </p:sp>
      <p:sp>
        <p:nvSpPr>
          <p:cNvPr id="16" name="텍스트 개체 틀 2"/>
          <p:cNvSpPr>
            <a:spLocks noGrp="1"/>
          </p:cNvSpPr>
          <p:nvPr>
            <p:ph type="body" sz="quarter" idx="10" hasCustomPrompt="1"/>
          </p:nvPr>
        </p:nvSpPr>
        <p:spPr>
          <a:xfrm>
            <a:off x="279774" y="181916"/>
            <a:ext cx="1655614" cy="43264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20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현대하모니 B" panose="02020603020101020101" pitchFamily="18" charset="-127"/>
                <a:ea typeface="현대하모니 B" panose="02020603020101020101" pitchFamily="18" charset="-127"/>
              </a:defRPr>
            </a:lvl1pPr>
          </a:lstStyle>
          <a:p>
            <a:pPr lvl="0"/>
            <a:r>
              <a:rPr lang="en-US" altLang="ko-KR"/>
              <a:t>TITLE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6" hasCustomPrompt="1"/>
          </p:nvPr>
        </p:nvSpPr>
        <p:spPr>
          <a:xfrm>
            <a:off x="292600" y="1684601"/>
            <a:ext cx="4515466" cy="2321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aseline="0">
                <a:ln>
                  <a:solidFill>
                    <a:sysClr val="window" lastClr="FFFFFF">
                      <a:lumMod val="65000"/>
                      <a:alpha val="0"/>
                    </a:sys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</a:lstStyle>
          <a:p>
            <a:pPr lvl="0"/>
            <a:r>
              <a:rPr lang="en-US" altLang="ko-KR"/>
              <a:t>Title / </a:t>
            </a:r>
            <a:r>
              <a:rPr lang="ko-KR" altLang="en-US" err="1"/>
              <a:t>현대하모니</a:t>
            </a:r>
            <a:r>
              <a:rPr lang="en-US" altLang="ko-KR"/>
              <a:t>M 14</a:t>
            </a:r>
            <a:endParaRPr lang="ko-KR" altLang="en-US"/>
          </a:p>
        </p:txBody>
      </p:sp>
      <p:sp>
        <p:nvSpPr>
          <p:cNvPr id="31" name="텍스트 개체 틀 4"/>
          <p:cNvSpPr>
            <a:spLocks noGrp="1"/>
          </p:cNvSpPr>
          <p:nvPr>
            <p:ph type="body" sz="quarter" idx="37" hasCustomPrompt="1"/>
          </p:nvPr>
        </p:nvSpPr>
        <p:spPr>
          <a:xfrm>
            <a:off x="5096748" y="1684601"/>
            <a:ext cx="4545799" cy="2321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lang="ko-KR" altLang="en-US" sz="1400" kern="1200" baseline="0" dirty="0">
                <a:ln>
                  <a:solidFill>
                    <a:sysClr val="window" lastClr="FFFFFF">
                      <a:lumMod val="65000"/>
                      <a:alpha val="0"/>
                    </a:sysClr>
                  </a:solidFill>
                </a:ln>
                <a:solidFill>
                  <a:schemeClr val="tx1"/>
                </a:solidFill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defRPr>
            </a:lvl1pPr>
          </a:lstStyle>
          <a:p>
            <a:pPr marL="0" lvl="0" indent="0" algn="ctr" defTabSz="742950" rtl="0" eaLnBrk="1" latinLnBrk="1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None/>
            </a:pPr>
            <a:r>
              <a:rPr lang="en-US" altLang="ko-KR"/>
              <a:t>Title / </a:t>
            </a:r>
            <a:r>
              <a:rPr lang="ko-KR" altLang="en-US" err="1"/>
              <a:t>현대하모니</a:t>
            </a:r>
            <a:r>
              <a:rPr lang="en-US" altLang="ko-KR"/>
              <a:t>M 14</a:t>
            </a:r>
            <a:endParaRPr lang="ko-KR" altLang="en-US"/>
          </a:p>
        </p:txBody>
      </p:sp>
      <p:sp>
        <p:nvSpPr>
          <p:cNvPr id="32" name="텍스트 개체 틀 6"/>
          <p:cNvSpPr>
            <a:spLocks noGrp="1"/>
          </p:cNvSpPr>
          <p:nvPr>
            <p:ph type="body" sz="quarter" idx="33" hasCustomPrompt="1"/>
          </p:nvPr>
        </p:nvSpPr>
        <p:spPr>
          <a:xfrm>
            <a:off x="279774" y="2218664"/>
            <a:ext cx="4528764" cy="694342"/>
          </a:xfrm>
          <a:prstGeom prst="rect">
            <a:avLst/>
          </a:prstGeom>
        </p:spPr>
        <p:txBody>
          <a:bodyPr lIns="144000"/>
          <a:lstStyle>
            <a:lvl1pPr marL="0" indent="144000">
              <a:lnSpc>
                <a:spcPct val="11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 sz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  <a:lvl2pPr marL="108000" indent="144000">
              <a:lnSpc>
                <a:spcPct val="110000"/>
              </a:lnSpc>
              <a:spcBef>
                <a:spcPts val="300"/>
              </a:spcBef>
              <a:buFont typeface="현대산스 Head" panose="020B0600000101010101" pitchFamily="50" charset="-127"/>
              <a:buChar char="－"/>
              <a:defRPr sz="11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현대하모니 L" panose="02020603020101020101" pitchFamily="18" charset="-127"/>
                <a:ea typeface="현대하모니 L" panose="02020603020101020101" pitchFamily="18" charset="-127"/>
              </a:defRPr>
            </a:lvl2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</p:txBody>
      </p:sp>
      <p:sp>
        <p:nvSpPr>
          <p:cNvPr id="3" name="텍스트 개체 틀 6">
            <a:extLst>
              <a:ext uri="{FF2B5EF4-FFF2-40B4-BE49-F238E27FC236}">
                <a16:creationId xmlns:a16="http://schemas.microsoft.com/office/drawing/2014/main" id="{4E496078-78B3-C8F6-26F4-7009EC60CE7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73050" y="633724"/>
            <a:ext cx="9359900" cy="8874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300"/>
              </a:spcBef>
              <a:buFont typeface="현대산스 Head Bold" panose="020B0600000101010101" pitchFamily="50" charset="-127"/>
              <a:buNone/>
              <a:defRPr sz="16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현대하모니 B" panose="02020603020101020101" pitchFamily="18" charset="-127"/>
                <a:ea typeface="현대하모니 B" panose="02020603020101020101" pitchFamily="18" charset="-127"/>
              </a:defRPr>
            </a:lvl1pPr>
            <a:lvl2pPr marL="180000" indent="0">
              <a:lnSpc>
                <a:spcPct val="120000"/>
              </a:lnSpc>
              <a:spcBef>
                <a:spcPts val="300"/>
              </a:spcBef>
              <a:buFont typeface="현대산스 Head" panose="020B0600000101010101" pitchFamily="50" charset="-127"/>
              <a:buNone/>
              <a:defRPr sz="14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2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en-US" altLang="ko-KR"/>
              <a:t>- </a:t>
            </a:r>
            <a:r>
              <a:rPr lang="ko-KR" altLang="en-US"/>
              <a:t>둘째 수준</a:t>
            </a:r>
          </a:p>
        </p:txBody>
      </p:sp>
      <p:sp>
        <p:nvSpPr>
          <p:cNvPr id="6" name="텍스트 개체 틀 6">
            <a:extLst>
              <a:ext uri="{FF2B5EF4-FFF2-40B4-BE49-F238E27FC236}">
                <a16:creationId xmlns:a16="http://schemas.microsoft.com/office/drawing/2014/main" id="{385D51E1-0094-7C93-D89F-424B8D0C0F2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094842" y="2218664"/>
            <a:ext cx="4528764" cy="694342"/>
          </a:xfrm>
          <a:prstGeom prst="rect">
            <a:avLst/>
          </a:prstGeom>
        </p:spPr>
        <p:txBody>
          <a:bodyPr lIns="144000"/>
          <a:lstStyle>
            <a:lvl1pPr marL="0" indent="144000">
              <a:lnSpc>
                <a:spcPct val="11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 sz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  <a:lvl2pPr marL="108000" indent="144000">
              <a:lnSpc>
                <a:spcPct val="110000"/>
              </a:lnSpc>
              <a:spcBef>
                <a:spcPts val="300"/>
              </a:spcBef>
              <a:buFont typeface="현대산스 Head" panose="020B0600000101010101" pitchFamily="50" charset="-127"/>
              <a:buChar char="－"/>
              <a:defRPr sz="11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현대하모니 L" panose="02020603020101020101" pitchFamily="18" charset="-127"/>
                <a:ea typeface="현대하모니 L" panose="02020603020101020101" pitchFamily="18" charset="-127"/>
              </a:defRPr>
            </a:lvl2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</p:txBody>
      </p:sp>
    </p:spTree>
    <p:extLst>
      <p:ext uri="{BB962C8B-B14F-4D97-AF65-F5344CB8AC3E}">
        <p14:creationId xmlns:p14="http://schemas.microsoft.com/office/powerpoint/2010/main" val="2484847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자유 양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텍스트 개체 틀 6"/>
          <p:cNvSpPr>
            <a:spLocks noGrp="1"/>
          </p:cNvSpPr>
          <p:nvPr>
            <p:ph type="body" sz="quarter" idx="11" hasCustomPrompt="1"/>
          </p:nvPr>
        </p:nvSpPr>
        <p:spPr>
          <a:xfrm>
            <a:off x="3361505" y="173853"/>
            <a:ext cx="2592883" cy="43338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6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</a:lstStyle>
          <a:p>
            <a:pPr lvl="0"/>
            <a:r>
              <a:rPr lang="en-US" altLang="ko-KR"/>
              <a:t>1) Sub-Title</a:t>
            </a:r>
            <a:endParaRPr lang="ko-KR" altLang="en-US"/>
          </a:p>
        </p:txBody>
      </p:sp>
      <p:sp>
        <p:nvSpPr>
          <p:cNvPr id="9" name="텍스트 개체 틀 2"/>
          <p:cNvSpPr>
            <a:spLocks noGrp="1"/>
          </p:cNvSpPr>
          <p:nvPr>
            <p:ph type="body" sz="quarter" idx="10" hasCustomPrompt="1"/>
          </p:nvPr>
        </p:nvSpPr>
        <p:spPr>
          <a:xfrm>
            <a:off x="279774" y="181916"/>
            <a:ext cx="1655614" cy="43264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20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현대하모니 B" panose="02020603020101020101" pitchFamily="18" charset="-127"/>
                <a:ea typeface="현대하모니 B" panose="02020603020101020101" pitchFamily="18" charset="-127"/>
              </a:defRPr>
            </a:lvl1pPr>
          </a:lstStyle>
          <a:p>
            <a:pPr lvl="0"/>
            <a:r>
              <a:rPr lang="en-US" altLang="ko-KR"/>
              <a:t>TITLE</a:t>
            </a:r>
          </a:p>
        </p:txBody>
      </p:sp>
      <p:sp>
        <p:nvSpPr>
          <p:cNvPr id="4" name="텍스트 개체 틀 6">
            <a:extLst>
              <a:ext uri="{FF2B5EF4-FFF2-40B4-BE49-F238E27FC236}">
                <a16:creationId xmlns:a16="http://schemas.microsoft.com/office/drawing/2014/main" id="{55F40E66-C238-FCA5-3BE3-94617363AC2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73050" y="633724"/>
            <a:ext cx="9359900" cy="8874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300"/>
              </a:spcBef>
              <a:buFont typeface="현대산스 Head Bold" panose="020B0600000101010101" pitchFamily="50" charset="-127"/>
              <a:buNone/>
              <a:defRPr sz="16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현대하모니 B" panose="02020603020101020101" pitchFamily="18" charset="-127"/>
                <a:ea typeface="현대하모니 B" panose="02020603020101020101" pitchFamily="18" charset="-127"/>
              </a:defRPr>
            </a:lvl1pPr>
            <a:lvl2pPr marL="180000" indent="0">
              <a:lnSpc>
                <a:spcPct val="120000"/>
              </a:lnSpc>
              <a:spcBef>
                <a:spcPts val="300"/>
              </a:spcBef>
              <a:buFont typeface="현대산스 Head" panose="020B0600000101010101" pitchFamily="50" charset="-127"/>
              <a:buNone/>
              <a:defRPr lang="ko-KR" altLang="en-US" sz="1400" kern="1200" dirty="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defRPr>
            </a:lvl2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en-US" altLang="ko-KR"/>
              <a:t>- </a:t>
            </a:r>
            <a:r>
              <a:rPr lang="ko-KR" altLang="en-US"/>
              <a:t>둘째 수준</a:t>
            </a:r>
          </a:p>
        </p:txBody>
      </p:sp>
      <p:sp>
        <p:nvSpPr>
          <p:cNvPr id="6" name="텍스트 개체 틀 4">
            <a:extLst>
              <a:ext uri="{FF2B5EF4-FFF2-40B4-BE49-F238E27FC236}">
                <a16:creationId xmlns:a16="http://schemas.microsoft.com/office/drawing/2014/main" id="{BFC3D036-925A-E524-68F8-1DBF37E0E219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92600" y="1684601"/>
            <a:ext cx="9339512" cy="2321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aseline="0">
                <a:ln>
                  <a:solidFill>
                    <a:sysClr val="window" lastClr="FFFFFF">
                      <a:lumMod val="65000"/>
                      <a:alpha val="0"/>
                    </a:sys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</a:lstStyle>
          <a:p>
            <a:pPr lvl="0"/>
            <a:r>
              <a:rPr lang="en-US" altLang="ko-KR"/>
              <a:t>Title / </a:t>
            </a:r>
            <a:r>
              <a:rPr lang="ko-KR" altLang="en-US" err="1"/>
              <a:t>현대하모니</a:t>
            </a:r>
            <a:r>
              <a:rPr lang="en-US" altLang="ko-KR"/>
              <a:t>M 14</a:t>
            </a:r>
            <a:endParaRPr lang="ko-KR" altLang="en-US"/>
          </a:p>
        </p:txBody>
      </p:sp>
      <p:sp>
        <p:nvSpPr>
          <p:cNvPr id="10" name="텍스트 개체 틀 6">
            <a:extLst>
              <a:ext uri="{FF2B5EF4-FFF2-40B4-BE49-F238E27FC236}">
                <a16:creationId xmlns:a16="http://schemas.microsoft.com/office/drawing/2014/main" id="{FDF8FB56-E6C0-C9A3-95A1-FE9F0B7BBD9E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79774" y="2218664"/>
            <a:ext cx="9352338" cy="694342"/>
          </a:xfrm>
          <a:prstGeom prst="rect">
            <a:avLst/>
          </a:prstGeom>
        </p:spPr>
        <p:txBody>
          <a:bodyPr lIns="144000"/>
          <a:lstStyle>
            <a:lvl1pPr marL="0" indent="144000">
              <a:lnSpc>
                <a:spcPct val="11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 sz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  <a:lvl2pPr marL="108000" indent="144000">
              <a:lnSpc>
                <a:spcPct val="110000"/>
              </a:lnSpc>
              <a:spcBef>
                <a:spcPts val="300"/>
              </a:spcBef>
              <a:buFont typeface="현대산스 Head" panose="020B0600000101010101" pitchFamily="50" charset="-127"/>
              <a:buChar char="－"/>
              <a:defRPr sz="11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현대하모니 L" panose="02020603020101020101" pitchFamily="18" charset="-127"/>
                <a:ea typeface="현대하모니 L" panose="02020603020101020101" pitchFamily="18" charset="-127"/>
              </a:defRPr>
            </a:lvl2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</p:txBody>
      </p:sp>
    </p:spTree>
    <p:extLst>
      <p:ext uri="{BB962C8B-B14F-4D97-AF65-F5344CB8AC3E}">
        <p14:creationId xmlns:p14="http://schemas.microsoft.com/office/powerpoint/2010/main" val="1781956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내용 양식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8"/>
          <p:cNvSpPr>
            <a:spLocks noChangeShapeType="1"/>
          </p:cNvSpPr>
          <p:nvPr userDrawn="1"/>
        </p:nvSpPr>
        <p:spPr bwMode="auto">
          <a:xfrm>
            <a:off x="272479" y="1986502"/>
            <a:ext cx="2268000" cy="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177800" marR="0" lvl="0" indent="-177800" defTabSz="711200" fontAlgn="auto" latinLnBrk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Char char="•"/>
              <a:tabLst/>
            </a:pPr>
            <a:endParaRPr kumimoji="0" lang="ko-KR" altLang="en-US" sz="1400" b="1" i="0" u="none" strike="noStrike" kern="0" cap="none" spc="0" normalizeH="0" baseline="0" noProof="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현대하모니 L" pitchFamily="18" charset="-127"/>
              <a:cs typeface="Arial" panose="020B0604020202020204" pitchFamily="34" charset="0"/>
            </a:endParaRPr>
          </a:p>
        </p:txBody>
      </p:sp>
      <p:sp>
        <p:nvSpPr>
          <p:cNvPr id="6" name="Line 8"/>
          <p:cNvSpPr>
            <a:spLocks noChangeShapeType="1"/>
          </p:cNvSpPr>
          <p:nvPr userDrawn="1"/>
        </p:nvSpPr>
        <p:spPr bwMode="auto">
          <a:xfrm>
            <a:off x="6537496" y="1986502"/>
            <a:ext cx="3096000" cy="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177800" marR="0" lvl="0" indent="-177800" defTabSz="711200" fontAlgn="auto" latinLnBrk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Char char="•"/>
              <a:tabLst/>
            </a:pPr>
            <a:endParaRPr kumimoji="0" lang="ko-KR" altLang="en-US" sz="1400" b="1" i="0" u="none" strike="noStrike" kern="0" cap="none" spc="0" normalizeH="0" baseline="0" noProof="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현대하모니 L" pitchFamily="18" charset="-127"/>
              <a:cs typeface="Arial" panose="020B0604020202020204" pitchFamily="34" charset="0"/>
            </a:endParaRPr>
          </a:p>
        </p:txBody>
      </p:sp>
      <p:sp>
        <p:nvSpPr>
          <p:cNvPr id="7" name="오각형 6"/>
          <p:cNvSpPr/>
          <p:nvPr userDrawn="1"/>
        </p:nvSpPr>
        <p:spPr bwMode="gray">
          <a:xfrm rot="5400000">
            <a:off x="696539" y="4730406"/>
            <a:ext cx="1440000" cy="1944790"/>
          </a:xfrm>
          <a:prstGeom prst="homePlate">
            <a:avLst>
              <a:gd name="adj" fmla="val 17968"/>
            </a:avLst>
          </a:prstGeom>
          <a:solidFill>
            <a:schemeClr val="accent1">
              <a:lumMod val="90000"/>
              <a:alpha val="50196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180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8" name="오각형 7"/>
          <p:cNvSpPr/>
          <p:nvPr userDrawn="1"/>
        </p:nvSpPr>
        <p:spPr bwMode="gray">
          <a:xfrm rot="5400000">
            <a:off x="686479" y="3277015"/>
            <a:ext cx="1440000" cy="1944790"/>
          </a:xfrm>
          <a:prstGeom prst="homePlate">
            <a:avLst>
              <a:gd name="adj" fmla="val 17968"/>
            </a:avLst>
          </a:prstGeom>
          <a:solidFill>
            <a:schemeClr val="accent1">
              <a:lumMod val="90000"/>
              <a:alpha val="50196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180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9" name="오각형 8"/>
          <p:cNvSpPr/>
          <p:nvPr userDrawn="1"/>
        </p:nvSpPr>
        <p:spPr bwMode="gray">
          <a:xfrm rot="5400000">
            <a:off x="686479" y="1865096"/>
            <a:ext cx="1440000" cy="1944790"/>
          </a:xfrm>
          <a:prstGeom prst="homePlate">
            <a:avLst>
              <a:gd name="adj" fmla="val 17968"/>
            </a:avLst>
          </a:prstGeom>
          <a:solidFill>
            <a:schemeClr val="accent1">
              <a:lumMod val="90000"/>
              <a:alpha val="50196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180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10" name="Line 8"/>
          <p:cNvSpPr>
            <a:spLocks noChangeShapeType="1"/>
          </p:cNvSpPr>
          <p:nvPr userDrawn="1"/>
        </p:nvSpPr>
        <p:spPr bwMode="auto">
          <a:xfrm>
            <a:off x="2720752" y="1986502"/>
            <a:ext cx="3600000" cy="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177800" marR="0" lvl="0" indent="-177800" defTabSz="711200" fontAlgn="auto" latinLnBrk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Char char="•"/>
              <a:tabLst/>
            </a:pPr>
            <a:endParaRPr kumimoji="0" lang="ko-KR" altLang="en-US" sz="1400" b="1" i="0" u="none" strike="noStrike" kern="0" cap="none" spc="0" normalizeH="0" baseline="0" noProof="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현대하모니 L" pitchFamily="18" charset="-127"/>
              <a:cs typeface="Arial" panose="020B0604020202020204" pitchFamily="34" charset="0"/>
            </a:endParaRPr>
          </a:p>
        </p:txBody>
      </p:sp>
      <p:cxnSp>
        <p:nvCxnSpPr>
          <p:cNvPr id="11" name="직선 연결선 10"/>
          <p:cNvCxnSpPr/>
          <p:nvPr userDrawn="1"/>
        </p:nvCxnSpPr>
        <p:spPr>
          <a:xfrm>
            <a:off x="2849580" y="3501008"/>
            <a:ext cx="3384000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 userDrawn="1"/>
        </p:nvCxnSpPr>
        <p:spPr>
          <a:xfrm>
            <a:off x="2849580" y="4932944"/>
            <a:ext cx="3384000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이등변 삼각형 12"/>
          <p:cNvSpPr/>
          <p:nvPr userDrawn="1"/>
        </p:nvSpPr>
        <p:spPr bwMode="gray">
          <a:xfrm rot="5400000">
            <a:off x="6192084" y="2733451"/>
            <a:ext cx="504000" cy="180000"/>
          </a:xfrm>
          <a:prstGeom prst="triangle">
            <a:avLst/>
          </a:prstGeom>
          <a:solidFill>
            <a:schemeClr val="bg1">
              <a:lumMod val="75000"/>
            </a:scheme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endParaRPr lang="ko-KR" altLang="en-US" sz="1300" b="1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14" name="이등변 삼각형 13"/>
          <p:cNvSpPr/>
          <p:nvPr userDrawn="1"/>
        </p:nvSpPr>
        <p:spPr bwMode="gray">
          <a:xfrm rot="5400000">
            <a:off x="6197699" y="4145369"/>
            <a:ext cx="504000" cy="180000"/>
          </a:xfrm>
          <a:prstGeom prst="triangle">
            <a:avLst/>
          </a:prstGeom>
          <a:solidFill>
            <a:schemeClr val="bg1">
              <a:lumMod val="75000"/>
            </a:scheme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endParaRPr lang="ko-KR" altLang="en-US" sz="1300" b="1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15" name="이등변 삼각형 14"/>
          <p:cNvSpPr/>
          <p:nvPr userDrawn="1"/>
        </p:nvSpPr>
        <p:spPr bwMode="gray">
          <a:xfrm rot="5400000">
            <a:off x="6192084" y="5585369"/>
            <a:ext cx="504000" cy="180000"/>
          </a:xfrm>
          <a:prstGeom prst="triangle">
            <a:avLst/>
          </a:prstGeom>
          <a:solidFill>
            <a:schemeClr val="bg1">
              <a:lumMod val="75000"/>
            </a:scheme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endParaRPr lang="ko-KR" altLang="en-US" sz="1300" b="1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24" name="텍스트 개체 틀 6"/>
          <p:cNvSpPr>
            <a:spLocks noGrp="1"/>
          </p:cNvSpPr>
          <p:nvPr>
            <p:ph type="body" sz="quarter" idx="11" hasCustomPrompt="1"/>
          </p:nvPr>
        </p:nvSpPr>
        <p:spPr>
          <a:xfrm>
            <a:off x="3361505" y="173853"/>
            <a:ext cx="2592883" cy="43338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6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</a:lstStyle>
          <a:p>
            <a:pPr lvl="0"/>
            <a:r>
              <a:rPr lang="en-US" altLang="ko-KR"/>
              <a:t>1) Sub-Title</a:t>
            </a:r>
            <a:endParaRPr lang="ko-KR" altLang="en-US"/>
          </a:p>
        </p:txBody>
      </p:sp>
      <p:sp>
        <p:nvSpPr>
          <p:cNvPr id="25" name="텍스트 개체 틀 2"/>
          <p:cNvSpPr>
            <a:spLocks noGrp="1"/>
          </p:cNvSpPr>
          <p:nvPr>
            <p:ph type="body" sz="quarter" idx="10" hasCustomPrompt="1"/>
          </p:nvPr>
        </p:nvSpPr>
        <p:spPr>
          <a:xfrm>
            <a:off x="279774" y="181916"/>
            <a:ext cx="1655614" cy="43264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20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현대하모니 B" panose="02020603020101020101" pitchFamily="18" charset="-127"/>
                <a:ea typeface="현대하모니 B" panose="02020603020101020101" pitchFamily="18" charset="-127"/>
              </a:defRPr>
            </a:lvl1pPr>
          </a:lstStyle>
          <a:p>
            <a:pPr lvl="0"/>
            <a:r>
              <a:rPr lang="en-US" altLang="ko-KR"/>
              <a:t>TITLE</a:t>
            </a:r>
          </a:p>
        </p:txBody>
      </p:sp>
      <p:sp>
        <p:nvSpPr>
          <p:cNvPr id="31" name="텍스트 개체 틀 4"/>
          <p:cNvSpPr>
            <a:spLocks noGrp="1"/>
          </p:cNvSpPr>
          <p:nvPr>
            <p:ph type="body" sz="quarter" idx="37" hasCustomPrompt="1"/>
          </p:nvPr>
        </p:nvSpPr>
        <p:spPr>
          <a:xfrm>
            <a:off x="292600" y="1676938"/>
            <a:ext cx="2247879" cy="2321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aseline="0">
                <a:latin typeface="현대하모니 L" panose="02020603020101020101" pitchFamily="18" charset="-127"/>
                <a:ea typeface="현대하모니 L" panose="02020603020101020101" pitchFamily="18" charset="-127"/>
              </a:defRPr>
            </a:lvl1pPr>
          </a:lstStyle>
          <a:p>
            <a:pPr lvl="0"/>
            <a:r>
              <a:rPr lang="en-US" altLang="ko-KR"/>
              <a:t>Title</a:t>
            </a:r>
            <a:endParaRPr lang="ko-KR" altLang="en-US"/>
          </a:p>
        </p:txBody>
      </p:sp>
      <p:sp>
        <p:nvSpPr>
          <p:cNvPr id="32" name="텍스트 개체 틀 4"/>
          <p:cNvSpPr>
            <a:spLocks noGrp="1"/>
          </p:cNvSpPr>
          <p:nvPr>
            <p:ph type="body" sz="quarter" idx="38" hasCustomPrompt="1"/>
          </p:nvPr>
        </p:nvSpPr>
        <p:spPr>
          <a:xfrm>
            <a:off x="2720752" y="1676938"/>
            <a:ext cx="3600000" cy="232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lang="ko-KR" altLang="en-US" sz="1400" baseline="0">
                <a:latin typeface="현대하모니 L" panose="02020603020101020101" pitchFamily="18" charset="-127"/>
                <a:ea typeface="현대하모니 L" panose="02020603020101020101" pitchFamily="18" charset="-127"/>
              </a:defRPr>
            </a:lvl1pPr>
          </a:lstStyle>
          <a:p>
            <a:pPr marL="0" lvl="0" indent="0" algn="ctr">
              <a:buNone/>
            </a:pPr>
            <a:r>
              <a:rPr lang="en-US" altLang="ko-KR"/>
              <a:t>Title</a:t>
            </a:r>
            <a:endParaRPr lang="ko-KR" altLang="en-US"/>
          </a:p>
        </p:txBody>
      </p:sp>
      <p:sp>
        <p:nvSpPr>
          <p:cNvPr id="33" name="텍스트 개체 틀 4"/>
          <p:cNvSpPr>
            <a:spLocks noGrp="1"/>
          </p:cNvSpPr>
          <p:nvPr>
            <p:ph type="body" sz="quarter" idx="39" hasCustomPrompt="1"/>
          </p:nvPr>
        </p:nvSpPr>
        <p:spPr>
          <a:xfrm>
            <a:off x="6537496" y="1693363"/>
            <a:ext cx="3095454" cy="2321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lang="ko-KR" altLang="en-US" sz="1400" kern="1200" baseline="0" dirty="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1pPr>
          </a:lstStyle>
          <a:p>
            <a:pPr marL="0" lvl="0" indent="0" algn="ctr" defTabSz="742950" rtl="0" eaLnBrk="1" latinLnBrk="1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None/>
            </a:pPr>
            <a:r>
              <a:rPr lang="en-US" altLang="ko-KR"/>
              <a:t>Title</a:t>
            </a:r>
            <a:endParaRPr lang="ko-KR" altLang="en-US"/>
          </a:p>
        </p:txBody>
      </p:sp>
      <p:sp>
        <p:nvSpPr>
          <p:cNvPr id="3" name="텍스트 개체 틀 6">
            <a:extLst>
              <a:ext uri="{FF2B5EF4-FFF2-40B4-BE49-F238E27FC236}">
                <a16:creationId xmlns:a16="http://schemas.microsoft.com/office/drawing/2014/main" id="{B4ED7A61-F21C-3E4D-605B-B7CA8D19EA5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73050" y="633724"/>
            <a:ext cx="9359900" cy="8874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300"/>
              </a:spcBef>
              <a:buFont typeface="현대산스 Head Bold" panose="020B0600000101010101" pitchFamily="50" charset="-127"/>
              <a:buNone/>
              <a:defRPr sz="16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현대하모니 B" panose="02020603020101020101" pitchFamily="18" charset="-127"/>
                <a:ea typeface="현대하모니 B" panose="02020603020101020101" pitchFamily="18" charset="-127"/>
              </a:defRPr>
            </a:lvl1pPr>
            <a:lvl2pPr marL="180000" indent="0">
              <a:lnSpc>
                <a:spcPct val="120000"/>
              </a:lnSpc>
              <a:spcBef>
                <a:spcPts val="300"/>
              </a:spcBef>
              <a:buFont typeface="현대산스 Head" panose="020B0600000101010101" pitchFamily="50" charset="-127"/>
              <a:buNone/>
              <a:defRPr lang="ko-KR" altLang="en-US" sz="1400" kern="1200" dirty="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defRPr>
            </a:lvl2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en-US" altLang="ko-KR"/>
              <a:t>- </a:t>
            </a:r>
            <a:r>
              <a:rPr lang="ko-KR" altLang="en-US"/>
              <a:t>둘째 수준</a:t>
            </a:r>
          </a:p>
        </p:txBody>
      </p:sp>
      <p:sp>
        <p:nvSpPr>
          <p:cNvPr id="2" name="텍스트 개체 틀 6">
            <a:extLst>
              <a:ext uri="{FF2B5EF4-FFF2-40B4-BE49-F238E27FC236}">
                <a16:creationId xmlns:a16="http://schemas.microsoft.com/office/drawing/2014/main" id="{9E9F191E-F15B-9DDE-B204-3E1F1BB405EE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720751" y="2218664"/>
            <a:ext cx="3586261" cy="694342"/>
          </a:xfrm>
          <a:prstGeom prst="rect">
            <a:avLst/>
          </a:prstGeom>
        </p:spPr>
        <p:txBody>
          <a:bodyPr lIns="144000"/>
          <a:lstStyle>
            <a:lvl1pPr marL="0" indent="144000">
              <a:lnSpc>
                <a:spcPct val="11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 sz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  <a:lvl2pPr marL="108000" indent="144000">
              <a:lnSpc>
                <a:spcPct val="110000"/>
              </a:lnSpc>
              <a:spcBef>
                <a:spcPts val="300"/>
              </a:spcBef>
              <a:buFont typeface="현대산스 Head" panose="020B0600000101010101" pitchFamily="50" charset="-127"/>
              <a:buChar char="－"/>
              <a:defRPr sz="11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현대하모니 L" panose="02020603020101020101" pitchFamily="18" charset="-127"/>
                <a:ea typeface="현대하모니 L" panose="02020603020101020101" pitchFamily="18" charset="-127"/>
              </a:defRPr>
            </a:lvl2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</p:txBody>
      </p:sp>
      <p:sp>
        <p:nvSpPr>
          <p:cNvPr id="16" name="텍스트 개체 틀 6">
            <a:extLst>
              <a:ext uri="{FF2B5EF4-FFF2-40B4-BE49-F238E27FC236}">
                <a16:creationId xmlns:a16="http://schemas.microsoft.com/office/drawing/2014/main" id="{1AB94C94-DAC8-6354-8E01-673349DE4D6E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534085" y="2218664"/>
            <a:ext cx="3095454" cy="694342"/>
          </a:xfrm>
          <a:prstGeom prst="rect">
            <a:avLst/>
          </a:prstGeom>
        </p:spPr>
        <p:txBody>
          <a:bodyPr lIns="144000"/>
          <a:lstStyle>
            <a:lvl1pPr marL="0" indent="144000">
              <a:lnSpc>
                <a:spcPct val="11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 sz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  <a:lvl2pPr marL="108000" indent="144000">
              <a:lnSpc>
                <a:spcPct val="110000"/>
              </a:lnSpc>
              <a:spcBef>
                <a:spcPts val="300"/>
              </a:spcBef>
              <a:buFont typeface="현대산스 Head" panose="020B0600000101010101" pitchFamily="50" charset="-127"/>
              <a:buChar char="－"/>
              <a:defRPr sz="11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현대하모니 L" panose="02020603020101020101" pitchFamily="18" charset="-127"/>
                <a:ea typeface="현대하모니 L" panose="02020603020101020101" pitchFamily="18" charset="-127"/>
              </a:defRPr>
            </a:lvl2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</p:txBody>
      </p:sp>
    </p:spTree>
    <p:extLst>
      <p:ext uri="{BB962C8B-B14F-4D97-AF65-F5344CB8AC3E}">
        <p14:creationId xmlns:p14="http://schemas.microsoft.com/office/powerpoint/2010/main" val="2824484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자유 양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텍스트 개체 틀 6"/>
          <p:cNvSpPr>
            <a:spLocks noGrp="1"/>
          </p:cNvSpPr>
          <p:nvPr>
            <p:ph type="body" sz="quarter" idx="11" hasCustomPrompt="1"/>
          </p:nvPr>
        </p:nvSpPr>
        <p:spPr>
          <a:xfrm>
            <a:off x="3361505" y="173853"/>
            <a:ext cx="2592883" cy="43338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6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</a:lstStyle>
          <a:p>
            <a:pPr lvl="0"/>
            <a:r>
              <a:rPr lang="en-US" altLang="ko-KR"/>
              <a:t>1) Sub-Title</a:t>
            </a:r>
            <a:endParaRPr lang="ko-KR" altLang="en-US"/>
          </a:p>
        </p:txBody>
      </p:sp>
      <p:sp>
        <p:nvSpPr>
          <p:cNvPr id="9" name="텍스트 개체 틀 2"/>
          <p:cNvSpPr>
            <a:spLocks noGrp="1"/>
          </p:cNvSpPr>
          <p:nvPr>
            <p:ph type="body" sz="quarter" idx="10" hasCustomPrompt="1"/>
          </p:nvPr>
        </p:nvSpPr>
        <p:spPr>
          <a:xfrm>
            <a:off x="279774" y="181916"/>
            <a:ext cx="1655614" cy="43264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20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현대하모니 B" panose="02020603020101020101" pitchFamily="18" charset="-127"/>
                <a:ea typeface="현대하모니 B" panose="02020603020101020101" pitchFamily="18" charset="-127"/>
              </a:defRPr>
            </a:lvl1pPr>
          </a:lstStyle>
          <a:p>
            <a:pPr lvl="0"/>
            <a:r>
              <a:rPr lang="en-US" altLang="ko-KR"/>
              <a:t>TITLE</a:t>
            </a:r>
          </a:p>
        </p:txBody>
      </p:sp>
      <p:sp>
        <p:nvSpPr>
          <p:cNvPr id="4" name="텍스트 개체 틀 6">
            <a:extLst>
              <a:ext uri="{FF2B5EF4-FFF2-40B4-BE49-F238E27FC236}">
                <a16:creationId xmlns:a16="http://schemas.microsoft.com/office/drawing/2014/main" id="{55F40E66-C238-FCA5-3BE3-94617363AC2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73050" y="633724"/>
            <a:ext cx="9359900" cy="8874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300"/>
              </a:spcBef>
              <a:buFont typeface="현대산스 Head Bold" panose="020B0600000101010101" pitchFamily="50" charset="-127"/>
              <a:buNone/>
              <a:defRPr sz="16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현대하모니 B" panose="02020603020101020101" pitchFamily="18" charset="-127"/>
                <a:ea typeface="현대하모니 B" panose="02020603020101020101" pitchFamily="18" charset="-127"/>
              </a:defRPr>
            </a:lvl1pPr>
            <a:lvl2pPr marL="180000" indent="0">
              <a:lnSpc>
                <a:spcPct val="120000"/>
              </a:lnSpc>
              <a:spcBef>
                <a:spcPts val="300"/>
              </a:spcBef>
              <a:buFont typeface="현대산스 Head" panose="020B0600000101010101" pitchFamily="50" charset="-127"/>
              <a:buNone/>
              <a:defRPr lang="ko-KR" altLang="en-US" sz="1400" kern="1200" dirty="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defRPr>
            </a:lvl2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en-US" altLang="ko-KR"/>
              <a:t>- </a:t>
            </a:r>
            <a:r>
              <a:rPr lang="ko-KR" altLang="en-US"/>
              <a:t>둘째 수준</a:t>
            </a:r>
          </a:p>
        </p:txBody>
      </p:sp>
    </p:spTree>
    <p:extLst>
      <p:ext uri="{BB962C8B-B14F-4D97-AF65-F5344CB8AC3E}">
        <p14:creationId xmlns:p14="http://schemas.microsoft.com/office/powerpoint/2010/main" val="179233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F6B025A-BEBC-9E7C-A778-B6EC0DC22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B327969-D097-B89C-7A53-B5AC99D784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defRPr>
            </a:lvl1pPr>
          </a:lstStyle>
          <a:p>
            <a:fld id="{1D9A3B64-3417-46AE-8AF6-E62BE5CC6F07}" type="datetimeFigureOut">
              <a:rPr lang="ko-KR" altLang="en-US" smtClean="0"/>
              <a:pPr/>
              <a:t>2026-04-02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56204F9-6432-F2B9-8964-2AD2B4298C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C5B85CA-8DA6-6D8A-1EC6-3A33D6F470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defRPr>
            </a:lvl1pPr>
          </a:lstStyle>
          <a:p>
            <a:fld id="{DC64867A-AB8A-4C05-94D4-F797EFEC10E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Text Box 7">
            <a:extLst>
              <a:ext uri="{FF2B5EF4-FFF2-40B4-BE49-F238E27FC236}">
                <a16:creationId xmlns:a16="http://schemas.microsoft.com/office/drawing/2014/main" id="{5FCFA674-EEB7-B69C-D8D4-C8F80DCFEFF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10736" y="6597352"/>
            <a:ext cx="1066800" cy="25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897" tIns="40448" rIns="80897" bIns="40448">
            <a:spAutoFit/>
          </a:bodyPr>
          <a:lstStyle>
            <a:lvl1pPr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404813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809625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21285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1617663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0748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5320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2989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4464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US" altLang="ko-KR" sz="105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- </a:t>
            </a:r>
            <a:fld id="{3DF88437-EB3C-49CC-ACAB-5AE315704231}" type="slidenum">
              <a:rPr lang="en-US" altLang="ko-KR" sz="1050" smtClean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pPr algn="r">
                <a:spcBef>
                  <a:spcPct val="50000"/>
                </a:spcBef>
                <a:defRPr/>
              </a:pPr>
              <a:t>‹#›</a:t>
            </a:fld>
            <a:r>
              <a:rPr lang="en-US" altLang="ko-KR" sz="105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 / 14 -</a:t>
            </a:r>
          </a:p>
        </p:txBody>
      </p:sp>
      <p:sp>
        <p:nvSpPr>
          <p:cNvPr id="9" name="Line 10">
            <a:extLst>
              <a:ext uri="{FF2B5EF4-FFF2-40B4-BE49-F238E27FC236}">
                <a16:creationId xmlns:a16="http://schemas.microsoft.com/office/drawing/2014/main" id="{9B8B5691-1FE3-8390-2E94-79B2411BC278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273050" y="620688"/>
            <a:ext cx="9359900" cy="0"/>
          </a:xfrm>
          <a:prstGeom prst="line">
            <a:avLst/>
          </a:prstGeom>
          <a:noFill/>
          <a:ln w="19050">
            <a:solidFill>
              <a:schemeClr val="accent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ko-KR" altLang="en-US"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5D2428-7B3C-FB9C-A070-63EE5AB6C8B7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256475" y="6703060"/>
            <a:ext cx="7446962" cy="914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ko-KR" altLang="en-US" sz="600">
                <a:solidFill>
                  <a:srgbClr val="737373">
                    <a:alpha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김종석( KIM JONG SEOK ) 사이버보안기술관리팀 / 1627574@mobis.com / 본 문서는 현대모비스의 대외비 정보자산이므로 무단 전재 및 복제할 수 없으며, 위반 시 당사 사규 및 관련 법규에 의해 제재될 수 있습니다.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C74E07-7ED1-6534-FE95-616C251EA42F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watermark"/>
              </p:ext>
            </p:extLst>
          </p:nvPr>
        </p:nvSpPr>
        <p:spPr>
          <a:xfrm>
            <a:off x="4502912" y="3383280"/>
            <a:ext cx="927100" cy="914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ko-KR" altLang="en-US" sz="600">
                <a:solidFill>
                  <a:srgbClr val="737373">
                    <a:alpha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Hyundai Mobis Restricted</a:t>
            </a:r>
          </a:p>
        </p:txBody>
      </p:sp>
    </p:spTree>
    <p:extLst>
      <p:ext uri="{BB962C8B-B14F-4D97-AF65-F5344CB8AC3E}">
        <p14:creationId xmlns:p14="http://schemas.microsoft.com/office/powerpoint/2010/main" val="173609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6" r:id="rId2"/>
    <p:sldLayoutId id="2147483747" r:id="rId3"/>
    <p:sldLayoutId id="2147483682" r:id="rId4"/>
    <p:sldLayoutId id="2147483749" r:id="rId5"/>
  </p:sldLayoutIdLst>
  <p:txStyles>
    <p:titleStyle>
      <a:lvl1pPr algn="l" defTabSz="742950" rtl="0" eaLnBrk="1" latinLnBrk="1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1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현대하모니 L" panose="02020603020101020101" pitchFamily="18" charset="-127"/>
          <a:ea typeface="현대하모니 L" panose="02020603020101020101" pitchFamily="18" charset="-127"/>
          <a:cs typeface="+mn-cs"/>
        </a:defRPr>
      </a:lvl1pPr>
      <a:lvl2pPr marL="557213" indent="-185738" algn="l" defTabSz="742950" rtl="0" eaLnBrk="1" latinLnBrk="1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현대하모니 L" panose="02020603020101020101" pitchFamily="18" charset="-127"/>
          <a:ea typeface="현대하모니 L" panose="02020603020101020101" pitchFamily="18" charset="-127"/>
          <a:cs typeface="+mn-cs"/>
        </a:defRPr>
      </a:lvl2pPr>
      <a:lvl3pPr marL="928688" indent="-185738" algn="l" defTabSz="742950" rtl="0" eaLnBrk="1" latinLnBrk="1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현대하모니 L" panose="02020603020101020101" pitchFamily="18" charset="-127"/>
          <a:ea typeface="현대하모니 L" panose="02020603020101020101" pitchFamily="18" charset="-127"/>
          <a:cs typeface="+mn-cs"/>
        </a:defRPr>
      </a:lvl3pPr>
      <a:lvl4pPr marL="1300163" indent="-185738" algn="l" defTabSz="742950" rtl="0" eaLnBrk="1" latinLnBrk="1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현대하모니 L" panose="02020603020101020101" pitchFamily="18" charset="-127"/>
          <a:ea typeface="현대하모니 L" panose="02020603020101020101" pitchFamily="18" charset="-127"/>
          <a:cs typeface="+mn-cs"/>
        </a:defRPr>
      </a:lvl4pPr>
      <a:lvl5pPr marL="1671638" indent="-185738" algn="l" defTabSz="742950" rtl="0" eaLnBrk="1" latinLnBrk="1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현대하모니 L" panose="02020603020101020101" pitchFamily="18" charset="-127"/>
          <a:ea typeface="현대하모니 L" panose="02020603020101020101" pitchFamily="18" charset="-127"/>
          <a:cs typeface="+mn-cs"/>
        </a:defRPr>
      </a:lvl5pPr>
      <a:lvl6pPr marL="2043113" indent="-185738" algn="l" defTabSz="742950" rtl="0" eaLnBrk="1" latinLnBrk="1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1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1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1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742950" rtl="0" eaLnBrk="1" latinLnBrk="1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1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1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1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1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1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1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1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1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60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package" Target="../embeddings/Microsoft_Excel_Worksheet1.xlsx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package" Target="../embeddings/Microsoft_Excel_Worksheet2.xlsx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텍스트 개체 틀 1">
            <a:extLst>
              <a:ext uri="{FF2B5EF4-FFF2-40B4-BE49-F238E27FC236}">
                <a16:creationId xmlns:a16="http://schemas.microsoft.com/office/drawing/2014/main" id="{0C6BD3EE-6EBF-3196-3A11-97FA335A03B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ko-KR" dirty="0"/>
              <a:t>2026.02</a:t>
            </a:r>
            <a:endParaRPr lang="ko-KR" altLang="en-US" dirty="0"/>
          </a:p>
        </p:txBody>
      </p:sp>
      <p:sp>
        <p:nvSpPr>
          <p:cNvPr id="17" name="텍스트 개체 틀 2">
            <a:extLst>
              <a:ext uri="{FF2B5EF4-FFF2-40B4-BE49-F238E27FC236}">
                <a16:creationId xmlns:a16="http://schemas.microsoft.com/office/drawing/2014/main" id="{DAD54430-C47E-6896-AFB0-3100A2EFC3A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14846" y="5655483"/>
            <a:ext cx="2298942" cy="302434"/>
          </a:xfrm>
        </p:spPr>
        <p:txBody>
          <a:bodyPr/>
          <a:lstStyle/>
          <a:p>
            <a:r>
              <a:rPr lang="ko-KR" altLang="en-US" dirty="0"/>
              <a:t>사이버보안검증실</a:t>
            </a:r>
            <a:endParaRPr lang="en-US" altLang="ko-KR" dirty="0"/>
          </a:p>
        </p:txBody>
      </p:sp>
      <p:sp>
        <p:nvSpPr>
          <p:cNvPr id="4" name="텍스트 개체 틀 13">
            <a:extLst>
              <a:ext uri="{FF2B5EF4-FFF2-40B4-BE49-F238E27FC236}">
                <a16:creationId xmlns:a16="http://schemas.microsoft.com/office/drawing/2014/main" id="{8B23F666-6A80-916A-501E-B8965BB2E9A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33290" y="1380097"/>
            <a:ext cx="9275251" cy="480131"/>
          </a:xfrm>
        </p:spPr>
        <p:txBody>
          <a:bodyPr/>
          <a:lstStyle/>
          <a:p>
            <a:r>
              <a:rPr lang="ko-KR" altLang="en-US" dirty="0"/>
              <a:t>현대모비스 보안 코딩</a:t>
            </a:r>
            <a:r>
              <a:rPr lang="en-US" altLang="ko-KR" dirty="0"/>
              <a:t>/</a:t>
            </a:r>
            <a:r>
              <a:rPr lang="ko-KR" altLang="en-US" dirty="0"/>
              <a:t>오픈소스 취약점 점검 보안 사양서</a:t>
            </a:r>
            <a:endParaRPr lang="en-US" altLang="ko-KR" dirty="0"/>
          </a:p>
        </p:txBody>
      </p:sp>
      <p:sp>
        <p:nvSpPr>
          <p:cNvPr id="5" name="텍스트 개체 틀 14">
            <a:extLst>
              <a:ext uri="{FF2B5EF4-FFF2-40B4-BE49-F238E27FC236}">
                <a16:creationId xmlns:a16="http://schemas.microsoft.com/office/drawing/2014/main" id="{93BF2738-42FD-9D68-A092-8385C068784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78800" y="1916832"/>
            <a:ext cx="8424936" cy="433965"/>
          </a:xfrm>
        </p:spPr>
        <p:txBody>
          <a:bodyPr/>
          <a:lstStyle/>
          <a:p>
            <a:r>
              <a:rPr lang="ko-KR" altLang="en-US" dirty="0"/>
              <a:t>협력사 가이드용 </a:t>
            </a:r>
            <a:r>
              <a:rPr lang="en-US" altLang="ko-KR" dirty="0"/>
              <a:t>v1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88201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8B5149-3DD5-A675-FD97-7025FA1609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텍스트 개체 틀 6">
            <a:extLst>
              <a:ext uri="{FF2B5EF4-FFF2-40B4-BE49-F238E27FC236}">
                <a16:creationId xmlns:a16="http://schemas.microsoft.com/office/drawing/2014/main" id="{0FDF3A39-DDDB-1ACF-9843-8528D3D5CF08}"/>
              </a:ext>
            </a:extLst>
          </p:cNvPr>
          <p:cNvSpPr txBox="1">
            <a:spLocks/>
          </p:cNvSpPr>
          <p:nvPr/>
        </p:nvSpPr>
        <p:spPr>
          <a:xfrm>
            <a:off x="266327" y="612402"/>
            <a:ext cx="9359900" cy="2022156"/>
          </a:xfrm>
          <a:prstGeom prst="rect">
            <a:avLst/>
          </a:prstGeom>
        </p:spPr>
        <p:txBody>
          <a:bodyPr/>
          <a:lstStyle>
            <a:lvl1pPr marL="0" indent="0" algn="l" defTabSz="742950" rtl="0" eaLnBrk="1" latinLnBrk="1" hangingPunct="1">
              <a:lnSpc>
                <a:spcPct val="120000"/>
              </a:lnSpc>
              <a:spcBef>
                <a:spcPts val="813"/>
              </a:spcBef>
              <a:buFont typeface="현대산스 Head Bold" panose="020B0600000101010101" pitchFamily="50" charset="-127"/>
              <a:buNone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defRPr>
            </a:lvl1pPr>
            <a:lvl2pPr marL="465750" indent="-285750" algn="l" defTabSz="742950" rtl="0" eaLnBrk="1" latinLnBrk="1" hangingPunct="1">
              <a:lnSpc>
                <a:spcPct val="120000"/>
              </a:lnSpc>
              <a:spcBef>
                <a:spcPts val="0"/>
              </a:spcBef>
              <a:buFont typeface="현대산스 Head" panose="020B0600000101010101" pitchFamily="50" charset="-127"/>
              <a:buChar char="－"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defRPr>
            </a:lvl2pPr>
            <a:lvl3pPr marL="9286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</a:pPr>
            <a:r>
              <a:rPr lang="en-US" altLang="ko-KR" dirty="0"/>
              <a:t>Evaluation Target</a:t>
            </a:r>
            <a:r>
              <a:rPr lang="ko-KR" altLang="en-US" dirty="0"/>
              <a:t> </a:t>
            </a:r>
            <a:r>
              <a:rPr lang="en-US" altLang="ko-KR" dirty="0"/>
              <a:t>: All ECU’s SW adopted on vehicles</a:t>
            </a:r>
            <a:endParaRPr lang="ko-KR" altLang="en-US" dirty="0"/>
          </a:p>
          <a:p>
            <a:pPr lvl="1">
              <a:spcBef>
                <a:spcPts val="300"/>
              </a:spcBef>
              <a:buFontTx/>
              <a:buChar char="-"/>
            </a:pPr>
            <a:r>
              <a:rPr lang="en-US" altLang="ko-KR" sz="1400" dirty="0"/>
              <a:t>Programming</a:t>
            </a:r>
            <a:r>
              <a:rPr lang="ko-KR" altLang="en-US" sz="1400" dirty="0"/>
              <a:t> </a:t>
            </a:r>
            <a:r>
              <a:rPr lang="en-US" altLang="ko-KR" sz="1400" dirty="0"/>
              <a:t>language</a:t>
            </a:r>
            <a:r>
              <a:rPr lang="ko-KR" altLang="en-US" sz="1400" dirty="0"/>
              <a:t> </a:t>
            </a:r>
            <a:r>
              <a:rPr lang="en-US" altLang="ko-KR" sz="1400" dirty="0"/>
              <a:t>: SW developed by C/CPP/JAVA</a:t>
            </a:r>
            <a:r>
              <a:rPr lang="ko-KR" altLang="en-US" sz="1400" dirty="0"/>
              <a:t> </a:t>
            </a:r>
            <a:endParaRPr lang="en-US" altLang="ko-KR" sz="1400" dirty="0"/>
          </a:p>
          <a:p>
            <a:pPr lvl="1">
              <a:spcBef>
                <a:spcPts val="300"/>
              </a:spcBef>
              <a:buFontTx/>
              <a:buChar char="-"/>
            </a:pPr>
            <a:r>
              <a:rPr lang="en-US" altLang="ko-KR" sz="1400" dirty="0"/>
              <a:t>Evaluated the individual assessment units of SW</a:t>
            </a:r>
            <a:r>
              <a:rPr lang="ko-KR" altLang="en-US" sz="1400" dirty="0"/>
              <a:t> </a:t>
            </a:r>
            <a:endParaRPr lang="en-US" altLang="ko-KR" sz="1400" dirty="0"/>
          </a:p>
          <a:p>
            <a:pPr lvl="1">
              <a:spcBef>
                <a:spcPts val="300"/>
              </a:spcBef>
              <a:buFontTx/>
              <a:buChar char="-"/>
            </a:pPr>
            <a:r>
              <a:rPr lang="en-US" altLang="ko-KR" sz="1400" dirty="0"/>
              <a:t>Opensource SW is excluded from the evaluation spec, but should satisfy ES95489-24 instead</a:t>
            </a:r>
          </a:p>
          <a:p>
            <a:pPr lvl="1">
              <a:spcBef>
                <a:spcPts val="300"/>
              </a:spcBef>
              <a:buFontTx/>
              <a:buChar char="-"/>
            </a:pPr>
            <a:r>
              <a:rPr lang="en-US" altLang="ko-KR" sz="1400" dirty="0"/>
              <a:t>All</a:t>
            </a:r>
            <a:r>
              <a:rPr lang="ko-KR" altLang="en-US" sz="1400" dirty="0"/>
              <a:t> </a:t>
            </a:r>
            <a:r>
              <a:rPr lang="en-US" altLang="ko-KR" sz="1400" dirty="0"/>
              <a:t>SW</a:t>
            </a:r>
            <a:r>
              <a:rPr lang="ko-KR" altLang="en-US" sz="1400" dirty="0"/>
              <a:t> </a:t>
            </a:r>
            <a:r>
              <a:rPr lang="en-US" altLang="ko-KR" sz="1400" dirty="0"/>
              <a:t>except for Opensource should be evaluated</a:t>
            </a:r>
          </a:p>
          <a:p>
            <a:pPr lvl="1">
              <a:spcBef>
                <a:spcPts val="300"/>
              </a:spcBef>
              <a:buFontTx/>
              <a:buChar char="-"/>
            </a:pPr>
            <a:endParaRPr lang="ko-KR" altLang="en-US" sz="1400" dirty="0"/>
          </a:p>
        </p:txBody>
      </p:sp>
      <p:sp>
        <p:nvSpPr>
          <p:cNvPr id="4" name="텍스트 개체 틀 56">
            <a:extLst>
              <a:ext uri="{FF2B5EF4-FFF2-40B4-BE49-F238E27FC236}">
                <a16:creationId xmlns:a16="http://schemas.microsoft.com/office/drawing/2014/main" id="{306872D6-C690-40E5-8BED-E2322961058F}"/>
              </a:ext>
            </a:extLst>
          </p:cNvPr>
          <p:cNvSpPr txBox="1">
            <a:spLocks/>
          </p:cNvSpPr>
          <p:nvPr/>
        </p:nvSpPr>
        <p:spPr>
          <a:xfrm>
            <a:off x="8762227" y="179015"/>
            <a:ext cx="864000" cy="2873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3969" tIns="57600" rIns="83969" bIns="41985" anchor="ctr" anchorCtr="0">
            <a:noAutofit/>
          </a:bodyPr>
          <a:lstStyle>
            <a:lvl1pPr marL="0" indent="0" algn="ctr" rtl="0" eaLnBrk="0" fontAlgn="base" latinLnBrk="1" hangingPunct="0">
              <a:spcBef>
                <a:spcPct val="20000"/>
              </a:spcBef>
              <a:spcAft>
                <a:spcPct val="0"/>
              </a:spcAft>
              <a:buNone/>
              <a:defRPr kumimoji="1" lang="ko-KR" altLang="en-US" sz="1100" kern="1200" dirty="0" smtClean="0">
                <a:solidFill>
                  <a:srgbClr val="FF0000"/>
                </a:solidFill>
                <a:latin typeface="현대하모니 M" pitchFamily="18" charset="-127"/>
                <a:ea typeface="현대하모니 M" pitchFamily="18" charset="-127"/>
                <a:cs typeface="+mn-cs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30188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defTabSz="838200" eaLnBrk="1" hangingPunct="1">
              <a:spcBef>
                <a:spcPct val="0"/>
              </a:spcBef>
            </a:pPr>
            <a:r>
              <a:rPr lang="ko-KR" altLang="en-US" sz="1200">
                <a:gradFill>
                  <a:gsLst>
                    <a:gs pos="0">
                      <a:srgbClr val="FF0000"/>
                    </a:gs>
                    <a:gs pos="100000">
                      <a:srgbClr val="FF0000"/>
                    </a:gs>
                  </a:gsLst>
                  <a:lin ang="5400000" scaled="1"/>
                </a:gradFill>
              </a:rPr>
              <a:t>보안 등급</a:t>
            </a:r>
            <a:endParaRPr lang="ko-KR" altLang="en-US" sz="1400">
              <a:gradFill>
                <a:gsLst>
                  <a:gs pos="0">
                    <a:srgbClr val="FF0000"/>
                  </a:gs>
                  <a:gs pos="100000">
                    <a:srgbClr val="FF0000"/>
                  </a:gs>
                </a:gsLst>
                <a:lin ang="5400000" scaled="1"/>
              </a:gradFill>
            </a:endParaRPr>
          </a:p>
        </p:txBody>
      </p:sp>
      <p:sp>
        <p:nvSpPr>
          <p:cNvPr id="3" name="텍스트 개체 틀 6">
            <a:extLst>
              <a:ext uri="{FF2B5EF4-FFF2-40B4-BE49-F238E27FC236}">
                <a16:creationId xmlns:a16="http://schemas.microsoft.com/office/drawing/2014/main" id="{80283BF4-A59B-BE2A-CB3B-C8D9C132C2FC}"/>
              </a:ext>
            </a:extLst>
          </p:cNvPr>
          <p:cNvSpPr txBox="1">
            <a:spLocks/>
          </p:cNvSpPr>
          <p:nvPr/>
        </p:nvSpPr>
        <p:spPr>
          <a:xfrm>
            <a:off x="273050" y="2300593"/>
            <a:ext cx="9359900" cy="2022156"/>
          </a:xfrm>
          <a:prstGeom prst="rect">
            <a:avLst/>
          </a:prstGeom>
        </p:spPr>
        <p:txBody>
          <a:bodyPr/>
          <a:lstStyle>
            <a:lvl1pPr marL="0" indent="0" algn="l" defTabSz="742950" rtl="0" eaLnBrk="1" latinLnBrk="1" hangingPunct="1">
              <a:lnSpc>
                <a:spcPct val="120000"/>
              </a:lnSpc>
              <a:spcBef>
                <a:spcPts val="813"/>
              </a:spcBef>
              <a:buFont typeface="현대산스 Head Bold" panose="020B0600000101010101" pitchFamily="50" charset="-127"/>
              <a:buNone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defRPr>
            </a:lvl1pPr>
            <a:lvl2pPr marL="465750" indent="-285750" algn="l" defTabSz="742950" rtl="0" eaLnBrk="1" latinLnBrk="1" hangingPunct="1">
              <a:lnSpc>
                <a:spcPct val="120000"/>
              </a:lnSpc>
              <a:spcBef>
                <a:spcPts val="0"/>
              </a:spcBef>
              <a:buFont typeface="현대산스 Head" panose="020B0600000101010101" pitchFamily="50" charset="-127"/>
              <a:buChar char="－"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defRPr>
            </a:lvl2pPr>
            <a:lvl3pPr marL="9286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</a:pPr>
            <a:r>
              <a:rPr lang="en-US" altLang="ko-KR" dirty="0"/>
              <a:t>Scopes of Evaluation</a:t>
            </a:r>
            <a:r>
              <a:rPr lang="ko-KR" altLang="en-US" dirty="0"/>
              <a:t> </a:t>
            </a:r>
            <a:r>
              <a:rPr lang="en-US" altLang="ko-KR" dirty="0"/>
              <a:t>:</a:t>
            </a:r>
          </a:p>
          <a:p>
            <a:pPr>
              <a:spcBef>
                <a:spcPts val="300"/>
              </a:spcBef>
            </a:pPr>
            <a:r>
              <a:rPr lang="en-US" altLang="ko-KR" sz="1400" dirty="0">
                <a:latin typeface="현대하모니 M" panose="02020603020101020101" pitchFamily="18" charset="-127"/>
                <a:ea typeface="현대하모니 M" panose="02020603020101020101" pitchFamily="18" charset="-127"/>
              </a:rPr>
              <a:t>   -    Secure coding rules that must be complied with by individual programming languages are based on the latest Secure Coding guide for Automotive embedded system(v4.1) </a:t>
            </a:r>
            <a:br>
              <a:rPr lang="en-US" altLang="ko-KR" sz="1400" dirty="0">
                <a:latin typeface="현대하모니 M" panose="02020603020101020101" pitchFamily="18" charset="-127"/>
                <a:ea typeface="현대하모니 M" panose="02020603020101020101" pitchFamily="18" charset="-127"/>
              </a:rPr>
            </a:br>
            <a:r>
              <a:rPr lang="en-US" altLang="ko-KR" sz="1400" dirty="0">
                <a:latin typeface="현대하모니 M" panose="02020603020101020101" pitchFamily="18" charset="-127"/>
                <a:ea typeface="현대하모니 M" panose="02020603020101020101" pitchFamily="18" charset="-127"/>
              </a:rPr>
              <a:t>         (Refer to each document through the automotive security information management system)</a:t>
            </a:r>
            <a:r>
              <a:rPr lang="ko-KR" altLang="en-US" sz="1400" dirty="0">
                <a:latin typeface="현대하모니 M" panose="02020603020101020101" pitchFamily="18" charset="-127"/>
                <a:ea typeface="현대하모니 M" panose="02020603020101020101" pitchFamily="18" charset="-127"/>
              </a:rPr>
              <a:t> </a:t>
            </a:r>
            <a:endParaRPr lang="en-US" altLang="ko-KR" sz="1400" dirty="0"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  <a:p>
            <a:pPr lvl="1">
              <a:spcBef>
                <a:spcPts val="300"/>
              </a:spcBef>
              <a:buFontTx/>
              <a:buChar char="-"/>
            </a:pPr>
            <a:r>
              <a:rPr lang="en-US" altLang="ko-KR" sz="1400" dirty="0"/>
              <a:t>If multiple development languages are used, the each of the secure coding criteria should be satisfied respectively.</a:t>
            </a:r>
          </a:p>
          <a:p>
            <a:pPr lvl="1">
              <a:spcBef>
                <a:spcPts val="300"/>
              </a:spcBef>
              <a:buFontTx/>
              <a:buChar char="-"/>
            </a:pPr>
            <a:r>
              <a:rPr lang="en-US" altLang="ko-KR" sz="1400" dirty="0"/>
              <a:t>If</a:t>
            </a:r>
            <a:r>
              <a:rPr lang="ko-KR" altLang="en-US" sz="1400" dirty="0"/>
              <a:t> </a:t>
            </a:r>
            <a:r>
              <a:rPr lang="en-US" altLang="ko-KR" sz="1400" dirty="0"/>
              <a:t>multiple units exist, the each of units should be evaluated and satisfied.</a:t>
            </a:r>
          </a:p>
          <a:p>
            <a:pPr lvl="1">
              <a:spcBef>
                <a:spcPts val="300"/>
              </a:spcBef>
              <a:buFontTx/>
              <a:buChar char="-"/>
            </a:pPr>
            <a:r>
              <a:rPr lang="en-US" altLang="ko-KR" sz="1400" dirty="0"/>
              <a:t>Each</a:t>
            </a:r>
            <a:r>
              <a:rPr lang="ko-KR" altLang="en-US" sz="1400" dirty="0"/>
              <a:t> </a:t>
            </a:r>
            <a:r>
              <a:rPr lang="en-US" altLang="ko-KR" sz="1400" dirty="0"/>
              <a:t>individual</a:t>
            </a:r>
            <a:r>
              <a:rPr lang="ko-KR" altLang="en-US" sz="1400" dirty="0"/>
              <a:t> </a:t>
            </a:r>
            <a:r>
              <a:rPr lang="en-US" altLang="ko-KR" sz="1400" dirty="0"/>
              <a:t>unit</a:t>
            </a:r>
            <a:r>
              <a:rPr lang="ko-KR" altLang="en-US" sz="1400" dirty="0"/>
              <a:t> </a:t>
            </a:r>
            <a:r>
              <a:rPr lang="en-US" altLang="ko-KR" sz="1400" dirty="0"/>
              <a:t>of</a:t>
            </a:r>
            <a:r>
              <a:rPr lang="ko-KR" altLang="en-US" sz="1400" dirty="0"/>
              <a:t> </a:t>
            </a:r>
            <a:r>
              <a:rPr lang="en-US" altLang="ko-KR" sz="1400" dirty="0"/>
              <a:t>assessment</a:t>
            </a:r>
            <a:r>
              <a:rPr lang="ko-KR" altLang="en-US" sz="1400" dirty="0"/>
              <a:t> </a:t>
            </a:r>
            <a:r>
              <a:rPr lang="en-US" altLang="ko-KR" sz="1400" dirty="0"/>
              <a:t>shall be evaluated for all secure coding rules specified in the Development Language Specific Secure Coding Guide document corresponding to each programming language</a:t>
            </a:r>
            <a:endParaRPr lang="ko-KR" altLang="en-US" sz="1400" dirty="0"/>
          </a:p>
        </p:txBody>
      </p:sp>
      <p:graphicFrame>
        <p:nvGraphicFramePr>
          <p:cNvPr id="7" name="개체 6">
            <a:extLst>
              <a:ext uri="{FF2B5EF4-FFF2-40B4-BE49-F238E27FC236}">
                <a16:creationId xmlns:a16="http://schemas.microsoft.com/office/drawing/2014/main" id="{80356823-89E7-63E0-F4D2-66DF25A4A0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5996191"/>
              </p:ext>
            </p:extLst>
          </p:nvPr>
        </p:nvGraphicFramePr>
        <p:xfrm>
          <a:off x="5860892" y="2958984"/>
          <a:ext cx="200520" cy="2121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showAsIcon="1" r:id="rId2" imgW="382680" imgH="783000" progId="Excel.Sheet.12">
                  <p:embed/>
                </p:oleObj>
              </mc:Choice>
              <mc:Fallback>
                <p:oleObj name="Worksheet" showAsIcon="1" r:id="rId2" imgW="382680" imgH="783000" progId="Excel.Sheet.12">
                  <p:embed/>
                  <p:pic>
                    <p:nvPicPr>
                      <p:cNvPr id="7" name="개체 6">
                        <a:extLst>
                          <a:ext uri="{FF2B5EF4-FFF2-40B4-BE49-F238E27FC236}">
                            <a16:creationId xmlns:a16="http://schemas.microsoft.com/office/drawing/2014/main" id="{80356823-89E7-63E0-F4D2-66DF25A4A0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860892" y="2958984"/>
                        <a:ext cx="200520" cy="212119"/>
                      </a:xfrm>
                      <a:prstGeom prst="rect">
                        <a:avLst/>
                      </a:prstGeom>
                      <a:solidFill>
                        <a:srgbClr val="00B05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텍스트 개체 틀 2">
            <a:extLst>
              <a:ext uri="{FF2B5EF4-FFF2-40B4-BE49-F238E27FC236}">
                <a16:creationId xmlns:a16="http://schemas.microsoft.com/office/drawing/2014/main" id="{EEFE1BBD-B886-BB6A-D836-58BB3B4B1B05}"/>
              </a:ext>
            </a:extLst>
          </p:cNvPr>
          <p:cNvSpPr txBox="1">
            <a:spLocks/>
          </p:cNvSpPr>
          <p:nvPr/>
        </p:nvSpPr>
        <p:spPr>
          <a:xfrm>
            <a:off x="252342" y="181916"/>
            <a:ext cx="10289850" cy="4387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742950" rtl="0" eaLnBrk="1" latinLnBrk="1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None/>
              <a:defRPr sz="20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defRPr>
            </a:lvl1pPr>
            <a:lvl2pPr marL="5572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2pPr>
            <a:lvl3pPr marL="9286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3pPr>
            <a:lvl4pPr marL="13001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4pPr>
            <a:lvl5pPr marL="16716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5pPr>
            <a:lvl6pPr marL="20431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42950" rtl="0" eaLnBrk="1" fontAlgn="auto" latinLnBrk="1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ko-KR" sz="18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rPr>
              <a:t>Secure Coding Requirements </a:t>
            </a:r>
            <a:r>
              <a:rPr kumimoji="0" lang="en-US" altLang="ko-KR" sz="12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rPr>
              <a:t>(ES95489-23, rev </a:t>
            </a:r>
            <a:r>
              <a:rPr lang="en-US" altLang="ko-KR" sz="12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</a:rPr>
              <a:t>2 based</a:t>
            </a:r>
            <a:r>
              <a:rPr kumimoji="0" lang="en-US" altLang="ko-KR" sz="12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rPr>
              <a:t>)</a:t>
            </a:r>
            <a:endParaRPr kumimoji="0" lang="ko-KR" altLang="en-US" sz="1800" b="0" i="0" u="none" strike="noStrike" kern="1200" cap="none" spc="0" normalizeH="0" baseline="0" noProof="0" dirty="0">
              <a:ln>
                <a:solidFill>
                  <a:srgbClr val="FFFFFF">
                    <a:lumMod val="75000"/>
                    <a:alpha val="0"/>
                  </a:srgbClr>
                </a:solidFill>
              </a:ln>
              <a:solidFill>
                <a:srgbClr val="000000"/>
              </a:solidFill>
              <a:effectLst/>
              <a:uLnTx/>
              <a:uFillTx/>
              <a:latin typeface="현대하모니 B" panose="02020603020101020101" pitchFamily="18" charset="-127"/>
              <a:ea typeface="현대하모니 B" panose="02020603020101020101" pitchFamily="18" charset="-127"/>
              <a:cs typeface="+mn-cs"/>
            </a:endParaRPr>
          </a:p>
        </p:txBody>
      </p:sp>
      <p:sp>
        <p:nvSpPr>
          <p:cNvPr id="5" name="텍스트 개체 틀 6">
            <a:extLst>
              <a:ext uri="{FF2B5EF4-FFF2-40B4-BE49-F238E27FC236}">
                <a16:creationId xmlns:a16="http://schemas.microsoft.com/office/drawing/2014/main" id="{92592646-AE09-40D7-B62F-35CE5D36D04C}"/>
              </a:ext>
            </a:extLst>
          </p:cNvPr>
          <p:cNvSpPr txBox="1">
            <a:spLocks/>
          </p:cNvSpPr>
          <p:nvPr/>
        </p:nvSpPr>
        <p:spPr>
          <a:xfrm>
            <a:off x="370580" y="5187398"/>
            <a:ext cx="9359900" cy="1276983"/>
          </a:xfrm>
          <a:prstGeom prst="rect">
            <a:avLst/>
          </a:prstGeom>
        </p:spPr>
        <p:txBody>
          <a:bodyPr/>
          <a:lstStyle>
            <a:lvl1pPr marL="0" indent="0" algn="l" defTabSz="742950" rtl="0" eaLnBrk="1" latinLnBrk="1" hangingPunct="1">
              <a:lnSpc>
                <a:spcPct val="120000"/>
              </a:lnSpc>
              <a:spcBef>
                <a:spcPts val="813"/>
              </a:spcBef>
              <a:buFont typeface="현대산스 Head Bold" panose="020B0600000101010101" pitchFamily="50" charset="-127"/>
              <a:buNone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defRPr>
            </a:lvl1pPr>
            <a:lvl2pPr marL="465750" indent="-285750" algn="l" defTabSz="742950" rtl="0" eaLnBrk="1" latinLnBrk="1" hangingPunct="1">
              <a:lnSpc>
                <a:spcPct val="120000"/>
              </a:lnSpc>
              <a:spcBef>
                <a:spcPts val="0"/>
              </a:spcBef>
              <a:buFont typeface="현대산스 Head" panose="020B0600000101010101" pitchFamily="50" charset="-127"/>
              <a:buChar char="－"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defRPr>
            </a:lvl2pPr>
            <a:lvl3pPr marL="9286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</a:pPr>
            <a:r>
              <a:rPr lang="en-US" altLang="ko-KR" dirty="0"/>
              <a:t>Evaluation Method</a:t>
            </a:r>
            <a:r>
              <a:rPr lang="ko-KR" altLang="en-US" dirty="0"/>
              <a:t> </a:t>
            </a:r>
            <a:r>
              <a:rPr lang="en-US" altLang="ko-KR" dirty="0"/>
              <a:t>: Perform one or more of following 3 method.</a:t>
            </a:r>
            <a:endParaRPr lang="en-US" altLang="ko-KR" sz="1400" dirty="0"/>
          </a:p>
          <a:p>
            <a:pPr lvl="1">
              <a:spcBef>
                <a:spcPts val="300"/>
              </a:spcBef>
              <a:buFontTx/>
              <a:buChar char="-"/>
            </a:pPr>
            <a:r>
              <a:rPr lang="en-US" altLang="ko-KR" sz="1400" dirty="0"/>
              <a:t>Static analysis tool : Multiple</a:t>
            </a:r>
            <a:r>
              <a:rPr lang="ko-KR" altLang="en-US" sz="1400" dirty="0"/>
              <a:t> </a:t>
            </a:r>
            <a:r>
              <a:rPr lang="en-US" altLang="ko-KR" sz="1400" dirty="0"/>
              <a:t>combination</a:t>
            </a:r>
            <a:r>
              <a:rPr lang="ko-KR" altLang="en-US" sz="1400" dirty="0"/>
              <a:t> </a:t>
            </a:r>
            <a:r>
              <a:rPr lang="en-US" altLang="ko-KR" sz="1400" dirty="0"/>
              <a:t>can</a:t>
            </a:r>
            <a:r>
              <a:rPr lang="ko-KR" altLang="en-US" sz="1400" dirty="0"/>
              <a:t> </a:t>
            </a:r>
            <a:r>
              <a:rPr lang="en-US" altLang="ko-KR" sz="1400" dirty="0"/>
              <a:t>be</a:t>
            </a:r>
            <a:r>
              <a:rPr lang="ko-KR" altLang="en-US" sz="1400" dirty="0"/>
              <a:t> </a:t>
            </a:r>
            <a:r>
              <a:rPr lang="en-US" altLang="ko-KR" sz="1400" dirty="0"/>
              <a:t>used.</a:t>
            </a:r>
          </a:p>
          <a:p>
            <a:pPr lvl="1">
              <a:spcBef>
                <a:spcPts val="300"/>
              </a:spcBef>
              <a:buFontTx/>
              <a:buChar char="-"/>
            </a:pPr>
            <a:r>
              <a:rPr lang="en-US" altLang="ko-KR" sz="1400" dirty="0"/>
              <a:t>Code Review</a:t>
            </a:r>
          </a:p>
          <a:p>
            <a:pPr lvl="1">
              <a:spcBef>
                <a:spcPts val="300"/>
              </a:spcBef>
              <a:buFontTx/>
              <a:buChar char="-"/>
            </a:pPr>
            <a:r>
              <a:rPr lang="en-US" altLang="ko-KR" sz="1400" dirty="0"/>
              <a:t>Development Document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633485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AA6CE-322D-B9B7-7432-7131BAB9C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D3BFA4DA-C158-5F92-8AE1-0E01B4BFDC57}"/>
              </a:ext>
            </a:extLst>
          </p:cNvPr>
          <p:cNvSpPr/>
          <p:nvPr/>
        </p:nvSpPr>
        <p:spPr>
          <a:xfrm>
            <a:off x="395200" y="1363462"/>
            <a:ext cx="9196735" cy="25890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3" name="텍스트 개체 틀 6">
            <a:extLst>
              <a:ext uri="{FF2B5EF4-FFF2-40B4-BE49-F238E27FC236}">
                <a16:creationId xmlns:a16="http://schemas.microsoft.com/office/drawing/2014/main" id="{878C5730-1F21-5128-7062-FAEB5FCDC4A7}"/>
              </a:ext>
            </a:extLst>
          </p:cNvPr>
          <p:cNvSpPr txBox="1">
            <a:spLocks/>
          </p:cNvSpPr>
          <p:nvPr/>
        </p:nvSpPr>
        <p:spPr>
          <a:xfrm>
            <a:off x="266327" y="612402"/>
            <a:ext cx="9359900" cy="2022156"/>
          </a:xfrm>
          <a:prstGeom prst="rect">
            <a:avLst/>
          </a:prstGeom>
        </p:spPr>
        <p:txBody>
          <a:bodyPr/>
          <a:lstStyle>
            <a:lvl1pPr marL="0" indent="0" algn="l" defTabSz="742950" rtl="0" eaLnBrk="1" latinLnBrk="1" hangingPunct="1">
              <a:lnSpc>
                <a:spcPct val="120000"/>
              </a:lnSpc>
              <a:spcBef>
                <a:spcPts val="813"/>
              </a:spcBef>
              <a:buFont typeface="현대산스 Head Bold" panose="020B0600000101010101" pitchFamily="50" charset="-127"/>
              <a:buNone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defRPr>
            </a:lvl1pPr>
            <a:lvl2pPr marL="465750" indent="-285750" algn="l" defTabSz="742950" rtl="0" eaLnBrk="1" latinLnBrk="1" hangingPunct="1">
              <a:lnSpc>
                <a:spcPct val="120000"/>
              </a:lnSpc>
              <a:spcBef>
                <a:spcPts val="0"/>
              </a:spcBef>
              <a:buFont typeface="현대산스 Head" panose="020B0600000101010101" pitchFamily="50" charset="-127"/>
              <a:buChar char="－"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defRPr>
            </a:lvl2pPr>
            <a:lvl3pPr marL="9286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</a:pPr>
            <a:r>
              <a:rPr lang="en-US" altLang="ko-KR" dirty="0"/>
              <a:t>Tool</a:t>
            </a:r>
            <a:r>
              <a:rPr lang="ko-KR" altLang="en-US" dirty="0"/>
              <a:t> </a:t>
            </a:r>
            <a:r>
              <a:rPr lang="en-US" altLang="ko-KR" dirty="0"/>
              <a:t>Specification</a:t>
            </a:r>
            <a:r>
              <a:rPr lang="ko-KR" altLang="en-US" dirty="0"/>
              <a:t> </a:t>
            </a:r>
            <a:r>
              <a:rPr lang="en-US" altLang="ko-KR" dirty="0"/>
              <a:t>: Should use static analysis tools and versions that satisfy the conditions of the ‘Secure Coding Tool Pool’ for each programming language</a:t>
            </a:r>
            <a:endParaRPr lang="ko-KR" altLang="en-US" sz="1400" dirty="0"/>
          </a:p>
        </p:txBody>
      </p:sp>
      <p:sp>
        <p:nvSpPr>
          <p:cNvPr id="4" name="텍스트 개체 틀 56">
            <a:extLst>
              <a:ext uri="{FF2B5EF4-FFF2-40B4-BE49-F238E27FC236}">
                <a16:creationId xmlns:a16="http://schemas.microsoft.com/office/drawing/2014/main" id="{A4BED848-3551-A3D9-A7F0-D2AB1BF08ACD}"/>
              </a:ext>
            </a:extLst>
          </p:cNvPr>
          <p:cNvSpPr txBox="1">
            <a:spLocks/>
          </p:cNvSpPr>
          <p:nvPr/>
        </p:nvSpPr>
        <p:spPr>
          <a:xfrm>
            <a:off x="8762227" y="179015"/>
            <a:ext cx="864000" cy="2873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3969" tIns="57600" rIns="83969" bIns="41985" anchor="ctr" anchorCtr="0">
            <a:noAutofit/>
          </a:bodyPr>
          <a:lstStyle>
            <a:lvl1pPr marL="0" indent="0" algn="ctr" rtl="0" eaLnBrk="0" fontAlgn="base" latinLnBrk="1" hangingPunct="0">
              <a:spcBef>
                <a:spcPct val="20000"/>
              </a:spcBef>
              <a:spcAft>
                <a:spcPct val="0"/>
              </a:spcAft>
              <a:buNone/>
              <a:defRPr kumimoji="1" lang="ko-KR" altLang="en-US" sz="1100" kern="1200" dirty="0" smtClean="0">
                <a:solidFill>
                  <a:srgbClr val="FF0000"/>
                </a:solidFill>
                <a:latin typeface="현대하모니 M" pitchFamily="18" charset="-127"/>
                <a:ea typeface="현대하모니 M" pitchFamily="18" charset="-127"/>
                <a:cs typeface="+mn-cs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30188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defTabSz="838200" eaLnBrk="1" hangingPunct="1">
              <a:spcBef>
                <a:spcPct val="0"/>
              </a:spcBef>
            </a:pPr>
            <a:r>
              <a:rPr lang="ko-KR" altLang="en-US" sz="1200">
                <a:gradFill>
                  <a:gsLst>
                    <a:gs pos="0">
                      <a:srgbClr val="FF0000"/>
                    </a:gs>
                    <a:gs pos="100000">
                      <a:srgbClr val="FF0000"/>
                    </a:gs>
                  </a:gsLst>
                  <a:lin ang="5400000" scaled="1"/>
                </a:gradFill>
              </a:rPr>
              <a:t>보안 등급</a:t>
            </a:r>
            <a:endParaRPr lang="ko-KR" altLang="en-US" sz="1400">
              <a:gradFill>
                <a:gsLst>
                  <a:gs pos="0">
                    <a:srgbClr val="FF0000"/>
                  </a:gs>
                  <a:gs pos="100000">
                    <a:srgbClr val="FF0000"/>
                  </a:gs>
                </a:gsLst>
                <a:lin ang="5400000" scaled="1"/>
              </a:gradFill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10C4B25A-5B4F-556F-9DE3-3ECEEE8275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333" y="1507537"/>
            <a:ext cx="4477738" cy="1564511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C1DAC8DA-FD72-8E7B-0F59-E200ABBF7E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568" y="1552905"/>
            <a:ext cx="4477738" cy="1564511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96683F3B-EB22-62D4-875D-DF3BA623D3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372" y="3117416"/>
            <a:ext cx="4557016" cy="831972"/>
          </a:xfrm>
          <a:prstGeom prst="rect">
            <a:avLst/>
          </a:prstGeom>
        </p:spPr>
      </p:pic>
      <p:sp>
        <p:nvSpPr>
          <p:cNvPr id="12" name="텍스트 개체 틀 6">
            <a:extLst>
              <a:ext uri="{FF2B5EF4-FFF2-40B4-BE49-F238E27FC236}">
                <a16:creationId xmlns:a16="http://schemas.microsoft.com/office/drawing/2014/main" id="{F4558BF7-0C1B-9606-1857-0B3F97B60EE9}"/>
              </a:ext>
            </a:extLst>
          </p:cNvPr>
          <p:cNvSpPr txBox="1">
            <a:spLocks/>
          </p:cNvSpPr>
          <p:nvPr/>
        </p:nvSpPr>
        <p:spPr>
          <a:xfrm>
            <a:off x="252342" y="5459376"/>
            <a:ext cx="9612242" cy="1276983"/>
          </a:xfrm>
          <a:prstGeom prst="rect">
            <a:avLst/>
          </a:prstGeom>
        </p:spPr>
        <p:txBody>
          <a:bodyPr/>
          <a:lstStyle>
            <a:lvl1pPr marL="0" indent="0" algn="l" defTabSz="742950" rtl="0" eaLnBrk="1" latinLnBrk="1" hangingPunct="1">
              <a:lnSpc>
                <a:spcPct val="120000"/>
              </a:lnSpc>
              <a:spcBef>
                <a:spcPts val="813"/>
              </a:spcBef>
              <a:buFont typeface="현대산스 Head Bold" panose="020B0600000101010101" pitchFamily="50" charset="-127"/>
              <a:buNone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defRPr>
            </a:lvl1pPr>
            <a:lvl2pPr marL="465750" indent="-285750" algn="l" defTabSz="742950" rtl="0" eaLnBrk="1" latinLnBrk="1" hangingPunct="1">
              <a:lnSpc>
                <a:spcPct val="120000"/>
              </a:lnSpc>
              <a:spcBef>
                <a:spcPts val="0"/>
              </a:spcBef>
              <a:buFont typeface="현대산스 Head" panose="020B0600000101010101" pitchFamily="50" charset="-127"/>
              <a:buChar char="－"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defRPr>
            </a:lvl2pPr>
            <a:lvl3pPr marL="9286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</a:pPr>
            <a:r>
              <a:rPr lang="en-US" altLang="ko-KR" dirty="0"/>
              <a:t>Time of evaluation and submission: at the time of submission of the final version of the SW by vehicle development stage</a:t>
            </a:r>
          </a:p>
          <a:p>
            <a:pPr>
              <a:spcBef>
                <a:spcPts val="300"/>
              </a:spcBef>
            </a:pPr>
            <a:r>
              <a:rPr lang="en-US" altLang="ko-KR" sz="1400" dirty="0">
                <a:latin typeface="현대하모니 M" panose="02020603020101020101" pitchFamily="18" charset="-127"/>
                <a:ea typeface="현대하모니 M" panose="02020603020101020101" pitchFamily="18" charset="-127"/>
              </a:rPr>
              <a:t>- Resubmission is not required if there are no software changes and the results remain unchanged. However, if a change could potentially affect the overall results, resubmission is required even without software modifications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2E750D-6181-04C6-2415-8743B17417B2}"/>
              </a:ext>
            </a:extLst>
          </p:cNvPr>
          <p:cNvSpPr txBox="1"/>
          <p:nvPr/>
        </p:nvSpPr>
        <p:spPr>
          <a:xfrm>
            <a:off x="4969526" y="3614444"/>
            <a:ext cx="46224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[24.07.12 Static analysis tool pool list]</a:t>
            </a:r>
            <a:endParaRPr lang="ko-KR" altLang="en-US" sz="1400" dirty="0"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759073-BB67-6B7B-A51B-EC96D780F128}"/>
              </a:ext>
            </a:extLst>
          </p:cNvPr>
          <p:cNvSpPr txBox="1"/>
          <p:nvPr/>
        </p:nvSpPr>
        <p:spPr>
          <a:xfrm>
            <a:off x="232035" y="4017398"/>
            <a:ext cx="9359900" cy="14511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현대산스 Head Bold" panose="020B0600000101010101" pitchFamily="50" charset="-127"/>
              <a:buNone/>
              <a:tabLst/>
              <a:defRPr/>
            </a:pPr>
            <a:r>
              <a:rPr kumimoji="0" lang="en-US" altLang="ko-KR" sz="14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</a:rPr>
              <a:t>※ Request directly through the ES95489-23 specification owner to register a tool in the Pool</a:t>
            </a:r>
          </a:p>
          <a:p>
            <a:pPr marL="0" marR="0" lvl="0" indent="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현대산스 Head Bold" panose="020B0600000101010101" pitchFamily="50" charset="-127"/>
              <a:buNone/>
              <a:tabLst/>
              <a:defRPr/>
            </a:pPr>
            <a:r>
              <a:rPr kumimoji="0" lang="en-US" altLang="ko-KR" sz="14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</a:rPr>
              <a:t>  </a:t>
            </a:r>
            <a:r>
              <a:rPr kumimoji="0" lang="ko-KR" altLang="en-US" sz="14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</a:rPr>
              <a:t>ㄴ </a:t>
            </a:r>
            <a:r>
              <a:rPr lang="en-US" altLang="ko-KR" sz="14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M" panose="02020603020101020101" pitchFamily="18" charset="-127"/>
                <a:ea typeface="현대하모니 M" panose="02020603020101020101" pitchFamily="18" charset="-127"/>
              </a:rPr>
              <a:t>Tools</a:t>
            </a:r>
            <a:r>
              <a:rPr lang="ko-KR" altLang="en-US" sz="14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M" panose="02020603020101020101" pitchFamily="18" charset="-127"/>
                <a:ea typeface="현대하모니 M" panose="02020603020101020101" pitchFamily="18" charset="-127"/>
              </a:rPr>
              <a:t> </a:t>
            </a:r>
            <a:r>
              <a:rPr lang="en-US" altLang="ko-KR" sz="14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M" panose="02020603020101020101" pitchFamily="18" charset="-127"/>
                <a:ea typeface="현대하모니 M" panose="02020603020101020101" pitchFamily="18" charset="-127"/>
              </a:rPr>
              <a:t>criteria</a:t>
            </a:r>
            <a:r>
              <a:rPr kumimoji="0" lang="ko-KR" altLang="en-US" sz="14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</a:rPr>
              <a:t> </a:t>
            </a:r>
            <a:r>
              <a:rPr kumimoji="0" lang="en-US" altLang="ko-KR" sz="14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</a:rPr>
              <a:t>: Support</a:t>
            </a:r>
            <a:r>
              <a:rPr lang="en-US" altLang="ko-KR" sz="14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M" panose="02020603020101020101" pitchFamily="18" charset="-127"/>
                <a:ea typeface="현대하모니 M" panose="02020603020101020101" pitchFamily="18" charset="-127"/>
              </a:rPr>
              <a:t> for more than 95% of all rules of the secure coding guide for each development language and for all rules of severity ‘high’ by development language</a:t>
            </a:r>
            <a:r>
              <a:rPr lang="ko-KR" altLang="en-US" sz="14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M" panose="02020603020101020101" pitchFamily="18" charset="-127"/>
                <a:ea typeface="현대하모니 M" panose="02020603020101020101" pitchFamily="18" charset="-127"/>
              </a:rPr>
              <a:t> </a:t>
            </a:r>
            <a:r>
              <a:rPr lang="en-US" altLang="ko-KR" sz="14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M" panose="02020603020101020101" pitchFamily="18" charset="-127"/>
                <a:ea typeface="현대하모니 M" panose="02020603020101020101" pitchFamily="18" charset="-127"/>
              </a:rPr>
              <a:t>   </a:t>
            </a:r>
          </a:p>
          <a:p>
            <a:pPr marL="0" marR="0" lvl="0" indent="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현대산스 Head Bold" panose="020B0600000101010101" pitchFamily="50" charset="-127"/>
              <a:buNone/>
              <a:tabLst/>
              <a:defRPr/>
            </a:pPr>
            <a:r>
              <a:rPr kumimoji="0" lang="en-US" altLang="ko-KR" sz="14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</a:rPr>
              <a:t>      In the case of rules that are considered inappropriate for analysis through static analysis tool, it is considered that analysis of the rules is supported when the guide is provided.</a:t>
            </a:r>
          </a:p>
        </p:txBody>
      </p:sp>
      <p:sp>
        <p:nvSpPr>
          <p:cNvPr id="6" name="텍스트 개체 틀 2">
            <a:extLst>
              <a:ext uri="{FF2B5EF4-FFF2-40B4-BE49-F238E27FC236}">
                <a16:creationId xmlns:a16="http://schemas.microsoft.com/office/drawing/2014/main" id="{DC9929E0-4927-301A-8DC8-CCC6BBE5B92C}"/>
              </a:ext>
            </a:extLst>
          </p:cNvPr>
          <p:cNvSpPr txBox="1">
            <a:spLocks/>
          </p:cNvSpPr>
          <p:nvPr/>
        </p:nvSpPr>
        <p:spPr>
          <a:xfrm>
            <a:off x="252342" y="181916"/>
            <a:ext cx="10289850" cy="4387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742950" rtl="0" eaLnBrk="1" latinLnBrk="1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None/>
              <a:defRPr sz="20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defRPr>
            </a:lvl1pPr>
            <a:lvl2pPr marL="5572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2pPr>
            <a:lvl3pPr marL="9286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3pPr>
            <a:lvl4pPr marL="13001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4pPr>
            <a:lvl5pPr marL="16716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5pPr>
            <a:lvl6pPr marL="20431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42950" rtl="0" eaLnBrk="1" fontAlgn="auto" latinLnBrk="1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ko-KR" sz="18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rPr>
              <a:t>Secure Coding Requirements </a:t>
            </a:r>
            <a:r>
              <a:rPr kumimoji="0" lang="en-US" altLang="ko-KR" sz="12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rPr>
              <a:t>(ES95489-23, rev </a:t>
            </a:r>
            <a:r>
              <a:rPr lang="en-US" altLang="ko-KR" sz="12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</a:rPr>
              <a:t>2 based</a:t>
            </a:r>
            <a:r>
              <a:rPr kumimoji="0" lang="en-US" altLang="ko-KR" sz="12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rPr>
              <a:t>)</a:t>
            </a:r>
            <a:endParaRPr kumimoji="0" lang="ko-KR" altLang="en-US" sz="1800" b="0" i="0" u="none" strike="noStrike" kern="1200" cap="none" spc="0" normalizeH="0" baseline="0" noProof="0" dirty="0">
              <a:ln>
                <a:solidFill>
                  <a:srgbClr val="FFFFFF">
                    <a:lumMod val="75000"/>
                    <a:alpha val="0"/>
                  </a:srgbClr>
                </a:solidFill>
              </a:ln>
              <a:solidFill>
                <a:srgbClr val="000000"/>
              </a:solidFill>
              <a:effectLst/>
              <a:uLnTx/>
              <a:uFillTx/>
              <a:latin typeface="현대하모니 B" panose="02020603020101020101" pitchFamily="18" charset="-127"/>
              <a:ea typeface="현대하모니 B" panose="0202060302010102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3702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B25BF-4A38-8C68-F1EA-B768B498A6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텍스트 개체 틀 6">
            <a:extLst>
              <a:ext uri="{FF2B5EF4-FFF2-40B4-BE49-F238E27FC236}">
                <a16:creationId xmlns:a16="http://schemas.microsoft.com/office/drawing/2014/main" id="{32A3593D-49A8-F464-6D2D-AEE535CFE23E}"/>
              </a:ext>
            </a:extLst>
          </p:cNvPr>
          <p:cNvSpPr txBox="1">
            <a:spLocks/>
          </p:cNvSpPr>
          <p:nvPr/>
        </p:nvSpPr>
        <p:spPr>
          <a:xfrm>
            <a:off x="266327" y="612402"/>
            <a:ext cx="9359900" cy="2094584"/>
          </a:xfrm>
          <a:prstGeom prst="rect">
            <a:avLst/>
          </a:prstGeom>
        </p:spPr>
        <p:txBody>
          <a:bodyPr/>
          <a:lstStyle>
            <a:lvl1pPr marL="0" indent="0" algn="l" defTabSz="742950" rtl="0" eaLnBrk="1" latinLnBrk="1" hangingPunct="1">
              <a:lnSpc>
                <a:spcPct val="120000"/>
              </a:lnSpc>
              <a:spcBef>
                <a:spcPts val="813"/>
              </a:spcBef>
              <a:buFont typeface="현대산스 Head Bold" panose="020B0600000101010101" pitchFamily="50" charset="-127"/>
              <a:buNone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defRPr>
            </a:lvl1pPr>
            <a:lvl2pPr marL="465750" indent="-285750" algn="l" defTabSz="742950" rtl="0" eaLnBrk="1" latinLnBrk="1" hangingPunct="1">
              <a:lnSpc>
                <a:spcPct val="120000"/>
              </a:lnSpc>
              <a:spcBef>
                <a:spcPts val="0"/>
              </a:spcBef>
              <a:buFont typeface="현대산스 Head" panose="020B0600000101010101" pitchFamily="50" charset="-127"/>
              <a:buChar char="－"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defRPr>
            </a:lvl2pPr>
            <a:lvl3pPr marL="9286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</a:pPr>
            <a:r>
              <a:rPr lang="en-US" altLang="ko-KR" dirty="0"/>
              <a:t>Pass</a:t>
            </a:r>
            <a:r>
              <a:rPr lang="ko-KR" altLang="en-US" dirty="0"/>
              <a:t> </a:t>
            </a:r>
            <a:r>
              <a:rPr lang="en-US" altLang="ko-KR" dirty="0"/>
              <a:t>Criteria</a:t>
            </a:r>
            <a:r>
              <a:rPr lang="ko-KR" altLang="en-US" dirty="0"/>
              <a:t> </a:t>
            </a:r>
            <a:r>
              <a:rPr lang="en-US" altLang="ko-KR" dirty="0"/>
              <a:t>: Each unit must meet the severity-based rule compliance thresholds - 100% for High severity, at least 90% for Medium severity, and at least 90% for Low severity.</a:t>
            </a:r>
          </a:p>
          <a:p>
            <a:pPr lvl="1">
              <a:spcBef>
                <a:spcPts val="300"/>
              </a:spcBef>
              <a:buFontTx/>
              <a:buChar char="-"/>
            </a:pPr>
            <a:r>
              <a:rPr lang="en-US" altLang="ko-KR" sz="1400" dirty="0"/>
              <a:t>One</a:t>
            </a:r>
            <a:r>
              <a:rPr lang="ko-KR" altLang="en-US" sz="1400" dirty="0"/>
              <a:t> </a:t>
            </a:r>
            <a:r>
              <a:rPr lang="en-US" altLang="ko-KR" sz="1400" dirty="0"/>
              <a:t>or</a:t>
            </a:r>
            <a:r>
              <a:rPr lang="ko-KR" altLang="en-US" sz="1400" dirty="0"/>
              <a:t> </a:t>
            </a:r>
            <a:r>
              <a:rPr lang="en-US" altLang="ko-KR" sz="1400" dirty="0"/>
              <a:t>more</a:t>
            </a:r>
            <a:r>
              <a:rPr lang="ko-KR" altLang="en-US" sz="1400" dirty="0"/>
              <a:t> </a:t>
            </a:r>
            <a:r>
              <a:rPr lang="en-US" altLang="ko-KR" sz="1400" dirty="0"/>
              <a:t>violations</a:t>
            </a:r>
            <a:r>
              <a:rPr lang="ko-KR" altLang="en-US" sz="1400" dirty="0"/>
              <a:t> </a:t>
            </a:r>
            <a:r>
              <a:rPr lang="en-US" altLang="ko-KR" sz="1400" dirty="0"/>
              <a:t>of</a:t>
            </a:r>
            <a:r>
              <a:rPr lang="ko-KR" altLang="en-US" sz="1400" dirty="0"/>
              <a:t> </a:t>
            </a:r>
            <a:r>
              <a:rPr lang="en-US" altLang="ko-KR" sz="1400" dirty="0"/>
              <a:t>rules</a:t>
            </a:r>
            <a:r>
              <a:rPr lang="ko-KR" altLang="en-US" sz="1400" dirty="0"/>
              <a:t> </a:t>
            </a:r>
            <a:r>
              <a:rPr lang="en-US" altLang="ko-KR" sz="1400" dirty="0"/>
              <a:t>are treated as not satisfying the secure coding rules</a:t>
            </a:r>
          </a:p>
          <a:p>
            <a:pPr lvl="1">
              <a:spcBef>
                <a:spcPts val="300"/>
              </a:spcBef>
              <a:buFontTx/>
              <a:buChar char="-"/>
            </a:pPr>
            <a:r>
              <a:rPr lang="en-US" altLang="ko-KR" sz="1400" dirty="0"/>
              <a:t>The rules of “Reason</a:t>
            </a:r>
            <a:r>
              <a:rPr lang="ko-KR" altLang="en-US" sz="1400" dirty="0"/>
              <a:t> </a:t>
            </a:r>
            <a:r>
              <a:rPr lang="en-US" altLang="ko-KR" sz="1400" dirty="0"/>
              <a:t>for</a:t>
            </a:r>
            <a:r>
              <a:rPr lang="ko-KR" altLang="en-US" sz="1400" dirty="0"/>
              <a:t> </a:t>
            </a:r>
            <a:r>
              <a:rPr lang="en-US" altLang="ko-KR" sz="1400" dirty="0"/>
              <a:t>justification” are considered to be satisfied</a:t>
            </a:r>
            <a:r>
              <a:rPr lang="ko-KR" altLang="en-US" sz="1400" dirty="0"/>
              <a:t> </a:t>
            </a:r>
            <a:r>
              <a:rPr lang="en-US" altLang="ko-KR" sz="1400" dirty="0"/>
              <a:t>(justification reasons should be attached.) </a:t>
            </a:r>
          </a:p>
          <a:p>
            <a:pPr lvl="1">
              <a:spcBef>
                <a:spcPts val="300"/>
              </a:spcBef>
              <a:buFontTx/>
              <a:buChar char="-"/>
            </a:pPr>
            <a:r>
              <a:rPr lang="en-US" altLang="ko-KR" sz="1400" dirty="0"/>
              <a:t>All secure coding rules specified in the Development Language Specific Secure Coding Guide documents should be evaluated.</a:t>
            </a:r>
            <a:r>
              <a:rPr lang="ko-KR" altLang="en-US" sz="1400" dirty="0"/>
              <a:t> </a:t>
            </a:r>
          </a:p>
          <a:p>
            <a:pPr>
              <a:spcBef>
                <a:spcPts val="300"/>
              </a:spcBef>
            </a:pPr>
            <a:endParaRPr lang="en-US" altLang="ko-KR" dirty="0"/>
          </a:p>
          <a:p>
            <a:pPr>
              <a:spcBef>
                <a:spcPts val="300"/>
              </a:spcBef>
            </a:pPr>
            <a:endParaRPr lang="en-US" altLang="ko-KR" dirty="0"/>
          </a:p>
          <a:p>
            <a:pPr lvl="1">
              <a:spcBef>
                <a:spcPts val="300"/>
              </a:spcBef>
              <a:buFontTx/>
              <a:buChar char="-"/>
            </a:pPr>
            <a:endParaRPr lang="ko-KR" altLang="en-US" sz="1400" dirty="0"/>
          </a:p>
        </p:txBody>
      </p:sp>
      <p:sp>
        <p:nvSpPr>
          <p:cNvPr id="4" name="텍스트 개체 틀 56">
            <a:extLst>
              <a:ext uri="{FF2B5EF4-FFF2-40B4-BE49-F238E27FC236}">
                <a16:creationId xmlns:a16="http://schemas.microsoft.com/office/drawing/2014/main" id="{D048A609-34BD-1E23-1843-8E1F9AE76BF7}"/>
              </a:ext>
            </a:extLst>
          </p:cNvPr>
          <p:cNvSpPr txBox="1">
            <a:spLocks/>
          </p:cNvSpPr>
          <p:nvPr/>
        </p:nvSpPr>
        <p:spPr>
          <a:xfrm>
            <a:off x="8762227" y="179015"/>
            <a:ext cx="864000" cy="2873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3969" tIns="57600" rIns="83969" bIns="41985" anchor="ctr" anchorCtr="0">
            <a:noAutofit/>
          </a:bodyPr>
          <a:lstStyle>
            <a:lvl1pPr marL="0" indent="0" algn="ctr" rtl="0" eaLnBrk="0" fontAlgn="base" latinLnBrk="1" hangingPunct="0">
              <a:spcBef>
                <a:spcPct val="20000"/>
              </a:spcBef>
              <a:spcAft>
                <a:spcPct val="0"/>
              </a:spcAft>
              <a:buNone/>
              <a:defRPr kumimoji="1" lang="ko-KR" altLang="en-US" sz="1100" kern="1200" dirty="0" smtClean="0">
                <a:solidFill>
                  <a:srgbClr val="FF0000"/>
                </a:solidFill>
                <a:latin typeface="현대하모니 M" pitchFamily="18" charset="-127"/>
                <a:ea typeface="현대하모니 M" pitchFamily="18" charset="-127"/>
                <a:cs typeface="+mn-cs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30188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defTabSz="838200" eaLnBrk="1" hangingPunct="1">
              <a:spcBef>
                <a:spcPct val="0"/>
              </a:spcBef>
            </a:pPr>
            <a:r>
              <a:rPr lang="ko-KR" altLang="en-US" sz="1200">
                <a:gradFill>
                  <a:gsLst>
                    <a:gs pos="0">
                      <a:srgbClr val="FF0000"/>
                    </a:gs>
                    <a:gs pos="100000">
                      <a:srgbClr val="FF0000"/>
                    </a:gs>
                  </a:gsLst>
                  <a:lin ang="5400000" scaled="1"/>
                </a:gradFill>
              </a:rPr>
              <a:t>보안 등급</a:t>
            </a:r>
            <a:endParaRPr lang="ko-KR" altLang="en-US" sz="1400">
              <a:gradFill>
                <a:gsLst>
                  <a:gs pos="0">
                    <a:srgbClr val="FF0000"/>
                  </a:gs>
                  <a:gs pos="100000">
                    <a:srgbClr val="FF0000"/>
                  </a:gs>
                </a:gsLst>
                <a:lin ang="5400000" scaled="1"/>
              </a:gradFill>
            </a:endParaRPr>
          </a:p>
        </p:txBody>
      </p:sp>
      <p:sp>
        <p:nvSpPr>
          <p:cNvPr id="2" name="텍스트 개체 틀 6">
            <a:extLst>
              <a:ext uri="{FF2B5EF4-FFF2-40B4-BE49-F238E27FC236}">
                <a16:creationId xmlns:a16="http://schemas.microsoft.com/office/drawing/2014/main" id="{50650FEF-6698-3E68-7294-F93A6DD4559D}"/>
              </a:ext>
            </a:extLst>
          </p:cNvPr>
          <p:cNvSpPr txBox="1">
            <a:spLocks/>
          </p:cNvSpPr>
          <p:nvPr/>
        </p:nvSpPr>
        <p:spPr>
          <a:xfrm>
            <a:off x="279773" y="2770359"/>
            <a:ext cx="9626227" cy="3648547"/>
          </a:xfrm>
          <a:prstGeom prst="rect">
            <a:avLst/>
          </a:prstGeom>
        </p:spPr>
        <p:txBody>
          <a:bodyPr/>
          <a:lstStyle>
            <a:lvl1pPr marL="0" indent="0" algn="l" defTabSz="742950" rtl="0" eaLnBrk="1" latinLnBrk="1" hangingPunct="1">
              <a:lnSpc>
                <a:spcPct val="120000"/>
              </a:lnSpc>
              <a:spcBef>
                <a:spcPts val="813"/>
              </a:spcBef>
              <a:buFont typeface="현대산스 Head Bold" panose="020B0600000101010101" pitchFamily="50" charset="-127"/>
              <a:buNone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defRPr>
            </a:lvl1pPr>
            <a:lvl2pPr marL="465750" indent="-285750" algn="l" defTabSz="742950" rtl="0" eaLnBrk="1" latinLnBrk="1" hangingPunct="1">
              <a:lnSpc>
                <a:spcPct val="120000"/>
              </a:lnSpc>
              <a:spcBef>
                <a:spcPts val="0"/>
              </a:spcBef>
              <a:buFont typeface="현대산스 Head" panose="020B0600000101010101" pitchFamily="50" charset="-127"/>
              <a:buChar char="－"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defRPr>
            </a:lvl2pPr>
            <a:lvl3pPr marL="9286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</a:pPr>
            <a:r>
              <a:rPr lang="en-US" altLang="ko-KR" dirty="0"/>
              <a:t>Criteria</a:t>
            </a:r>
            <a:r>
              <a:rPr lang="ko-KR" altLang="en-US" dirty="0"/>
              <a:t> </a:t>
            </a:r>
            <a:r>
              <a:rPr lang="en-US" altLang="ko-KR" dirty="0"/>
              <a:t>for</a:t>
            </a:r>
            <a:r>
              <a:rPr lang="ko-KR" altLang="en-US" dirty="0"/>
              <a:t> </a:t>
            </a:r>
            <a:r>
              <a:rPr lang="en-US" altLang="ko-KR" dirty="0"/>
              <a:t>rules</a:t>
            </a:r>
            <a:r>
              <a:rPr lang="ko-KR" altLang="en-US" dirty="0"/>
              <a:t> </a:t>
            </a:r>
            <a:r>
              <a:rPr lang="en-US" altLang="ko-KR" dirty="0"/>
              <a:t>requiring</a:t>
            </a:r>
            <a:r>
              <a:rPr lang="ko-KR" altLang="en-US" dirty="0"/>
              <a:t> </a:t>
            </a:r>
            <a:r>
              <a:rPr lang="en-US" altLang="ko-KR" dirty="0"/>
              <a:t>justification</a:t>
            </a:r>
            <a:r>
              <a:rPr lang="ko-KR" altLang="en-US" dirty="0"/>
              <a:t> </a:t>
            </a:r>
            <a:r>
              <a:rPr lang="en-US" altLang="ko-KR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: The following are merely representative examples, </a:t>
            </a:r>
            <a:br>
              <a:rPr lang="en-US" altLang="ko-KR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</a:br>
            <a:r>
              <a:rPr lang="en-US" altLang="ko-KR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and there may be other valid reasons for acceptance.</a:t>
            </a:r>
            <a:endParaRPr lang="en-US" altLang="ko-KR" dirty="0"/>
          </a:p>
          <a:p>
            <a:pPr marL="180000" lvl="1" indent="0">
              <a:spcBef>
                <a:spcPts val="300"/>
              </a:spcBef>
              <a:buNone/>
            </a:pPr>
            <a:r>
              <a:rPr lang="en-US" altLang="ko-KR" sz="1400" dirty="0"/>
              <a:t>- When exceptional cases are explicitly stated in standards or official channels</a:t>
            </a:r>
          </a:p>
          <a:p>
            <a:pPr marL="180000" lvl="1" indent="0">
              <a:spcBef>
                <a:spcPts val="300"/>
              </a:spcBef>
              <a:buNone/>
            </a:pPr>
            <a:r>
              <a:rPr lang="en-US" altLang="ko-KR" sz="1400" dirty="0"/>
              <a:t>- Code that is not included in mass production but is currently included for the event</a:t>
            </a:r>
          </a:p>
          <a:p>
            <a:pPr marL="180000" lvl="1" indent="0">
              <a:spcBef>
                <a:spcPts val="300"/>
              </a:spcBef>
              <a:buNone/>
            </a:pPr>
            <a:r>
              <a:rPr lang="en-US" altLang="ko-KR" sz="1400" dirty="0"/>
              <a:t>- False positives from analysis tools</a:t>
            </a:r>
          </a:p>
          <a:p>
            <a:pPr marL="180000" lvl="1" indent="0">
              <a:spcBef>
                <a:spcPts val="300"/>
              </a:spcBef>
              <a:buNone/>
            </a:pPr>
            <a:r>
              <a:rPr lang="en-US" altLang="ko-KR" sz="1400" dirty="0"/>
              <a:t>- When it is proven that no security vulnerabilities exist</a:t>
            </a:r>
          </a:p>
          <a:p>
            <a:pPr marL="180000" lvl="1" indent="0">
              <a:spcBef>
                <a:spcPts val="300"/>
              </a:spcBef>
              <a:buNone/>
            </a:pPr>
            <a:r>
              <a:rPr lang="en-US" altLang="ko-KR" sz="1400" dirty="0"/>
              <a:t>- When the vehicle manufacturer agrees to accept the risk </a:t>
            </a:r>
            <a:br>
              <a:rPr lang="en-US" altLang="ko-KR" sz="1400" dirty="0"/>
            </a:br>
            <a:r>
              <a:rPr lang="en-US" altLang="ko-KR" sz="1400" dirty="0"/>
              <a:t>   (submission of the agreement document is required)</a:t>
            </a:r>
          </a:p>
          <a:p>
            <a:pPr marL="180000" lvl="1" indent="0">
              <a:spcBef>
                <a:spcPts val="300"/>
              </a:spcBef>
              <a:buNone/>
            </a:pPr>
            <a:r>
              <a:rPr lang="en-US" altLang="ko-KR" sz="1400" dirty="0"/>
              <a:t>※ The following cases are NOT considered justified:</a:t>
            </a:r>
          </a:p>
          <a:p>
            <a:pPr marL="180000" lvl="1" indent="0">
              <a:spcBef>
                <a:spcPts val="300"/>
              </a:spcBef>
              <a:buNone/>
            </a:pPr>
            <a:r>
              <a:rPr lang="en-US" altLang="ko-KR" sz="1400" dirty="0"/>
              <a:t>- Code is included in the product but not used</a:t>
            </a:r>
          </a:p>
          <a:p>
            <a:pPr marL="180000" lvl="1" indent="0">
              <a:spcBef>
                <a:spcPts val="300"/>
              </a:spcBef>
              <a:buNone/>
            </a:pPr>
            <a:r>
              <a:rPr lang="en-US" altLang="ko-KR" sz="1400" dirty="0"/>
              <a:t>- Lack of explanation proving that no security vulnerabilities exist (If only 'no functional or security issues' is stated, it is considered unjustified)"</a:t>
            </a:r>
          </a:p>
          <a:p>
            <a:pPr lvl="1">
              <a:spcBef>
                <a:spcPts val="300"/>
              </a:spcBef>
              <a:buFontTx/>
              <a:buChar char="-"/>
            </a:pPr>
            <a:endParaRPr lang="en-US" altLang="ko-KR" dirty="0"/>
          </a:p>
          <a:p>
            <a:pPr>
              <a:spcBef>
                <a:spcPts val="300"/>
              </a:spcBef>
            </a:pPr>
            <a:endParaRPr lang="en-US" altLang="ko-KR" dirty="0"/>
          </a:p>
          <a:p>
            <a:pPr lvl="1">
              <a:spcBef>
                <a:spcPts val="300"/>
              </a:spcBef>
              <a:buFontTx/>
              <a:buChar char="-"/>
            </a:pPr>
            <a:endParaRPr lang="ko-KR" altLang="en-US" sz="1400" dirty="0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2182DC7-CE69-95AF-8013-41A0BFEC71E9}"/>
              </a:ext>
            </a:extLst>
          </p:cNvPr>
          <p:cNvSpPr txBox="1">
            <a:spLocks/>
          </p:cNvSpPr>
          <p:nvPr/>
        </p:nvSpPr>
        <p:spPr>
          <a:xfrm>
            <a:off x="252342" y="181916"/>
            <a:ext cx="10289850" cy="4387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742950" rtl="0" eaLnBrk="1" latinLnBrk="1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None/>
              <a:defRPr sz="20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defRPr>
            </a:lvl1pPr>
            <a:lvl2pPr marL="5572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2pPr>
            <a:lvl3pPr marL="9286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3pPr>
            <a:lvl4pPr marL="13001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4pPr>
            <a:lvl5pPr marL="16716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5pPr>
            <a:lvl6pPr marL="20431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42950" rtl="0" eaLnBrk="1" fontAlgn="auto" latinLnBrk="1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ko-KR" sz="18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rPr>
              <a:t>Secure Coding Requirements </a:t>
            </a:r>
            <a:r>
              <a:rPr kumimoji="0" lang="en-US" altLang="ko-KR" sz="12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rPr>
              <a:t>(ES95489-23, rev </a:t>
            </a:r>
            <a:r>
              <a:rPr lang="en-US" altLang="ko-KR" sz="12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</a:rPr>
              <a:t>2 based</a:t>
            </a:r>
            <a:r>
              <a:rPr kumimoji="0" lang="en-US" altLang="ko-KR" sz="12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rPr>
              <a:t>)</a:t>
            </a:r>
            <a:endParaRPr kumimoji="0" lang="ko-KR" altLang="en-US" sz="1800" b="0" i="0" u="none" strike="noStrike" kern="1200" cap="none" spc="0" normalizeH="0" baseline="0" noProof="0" dirty="0">
              <a:ln>
                <a:solidFill>
                  <a:srgbClr val="FFFFFF">
                    <a:lumMod val="75000"/>
                    <a:alpha val="0"/>
                  </a:srgbClr>
                </a:solidFill>
              </a:ln>
              <a:solidFill>
                <a:srgbClr val="000000"/>
              </a:solidFill>
              <a:effectLst/>
              <a:uLnTx/>
              <a:uFillTx/>
              <a:latin typeface="현대하모니 B" panose="02020603020101020101" pitchFamily="18" charset="-127"/>
              <a:ea typeface="현대하모니 B" panose="0202060302010102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5511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C4000-84C6-25A2-F379-A8893A5E4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56">
            <a:extLst>
              <a:ext uri="{FF2B5EF4-FFF2-40B4-BE49-F238E27FC236}">
                <a16:creationId xmlns:a16="http://schemas.microsoft.com/office/drawing/2014/main" id="{D118899B-C689-1988-5CFE-F9C7D1A8450C}"/>
              </a:ext>
            </a:extLst>
          </p:cNvPr>
          <p:cNvSpPr txBox="1">
            <a:spLocks/>
          </p:cNvSpPr>
          <p:nvPr/>
        </p:nvSpPr>
        <p:spPr>
          <a:xfrm>
            <a:off x="8762227" y="179015"/>
            <a:ext cx="864000" cy="2873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3969" tIns="57600" rIns="83969" bIns="41985" anchor="ctr" anchorCtr="0">
            <a:noAutofit/>
          </a:bodyPr>
          <a:lstStyle>
            <a:lvl1pPr marL="0" indent="0" algn="ctr" rtl="0" eaLnBrk="0" fontAlgn="base" latinLnBrk="1" hangingPunct="0">
              <a:spcBef>
                <a:spcPct val="20000"/>
              </a:spcBef>
              <a:spcAft>
                <a:spcPct val="0"/>
              </a:spcAft>
              <a:buNone/>
              <a:defRPr kumimoji="1" lang="ko-KR" altLang="en-US" sz="1100" kern="1200" dirty="0" smtClean="0">
                <a:solidFill>
                  <a:srgbClr val="FF0000"/>
                </a:solidFill>
                <a:latin typeface="현대하모니 M" pitchFamily="18" charset="-127"/>
                <a:ea typeface="현대하모니 M" pitchFamily="18" charset="-127"/>
                <a:cs typeface="+mn-cs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30188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defTabSz="838200" eaLnBrk="1" hangingPunct="1">
              <a:spcBef>
                <a:spcPct val="0"/>
              </a:spcBef>
            </a:pPr>
            <a:r>
              <a:rPr lang="ko-KR" altLang="en-US" sz="1200">
                <a:gradFill>
                  <a:gsLst>
                    <a:gs pos="0">
                      <a:srgbClr val="FF0000"/>
                    </a:gs>
                    <a:gs pos="100000">
                      <a:srgbClr val="FF0000"/>
                    </a:gs>
                  </a:gsLst>
                  <a:lin ang="5400000" scaled="1"/>
                </a:gradFill>
              </a:rPr>
              <a:t>보안 등급</a:t>
            </a:r>
            <a:endParaRPr lang="ko-KR" altLang="en-US" sz="1400">
              <a:gradFill>
                <a:gsLst>
                  <a:gs pos="0">
                    <a:srgbClr val="FF0000"/>
                  </a:gs>
                  <a:gs pos="100000">
                    <a:srgbClr val="FF0000"/>
                  </a:gs>
                </a:gsLst>
                <a:lin ang="5400000" scaled="1"/>
              </a:gra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4AE1A2-6763-A213-B6ED-0A7869FB95A4}"/>
              </a:ext>
            </a:extLst>
          </p:cNvPr>
          <p:cNvSpPr txBox="1"/>
          <p:nvPr/>
        </p:nvSpPr>
        <p:spPr>
          <a:xfrm>
            <a:off x="0" y="2886137"/>
            <a:ext cx="8531352" cy="748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750"/>
              </a:spcBef>
              <a:buFont typeface="Arial" panose="020B0604020202020204" pitchFamily="34" charset="0"/>
              <a:buChar char="•"/>
            </a:pPr>
            <a:endParaRPr lang="ko-KR" altLang="en-US" b="0" i="0">
              <a:solidFill>
                <a:srgbClr val="172B4D"/>
              </a:solidFill>
              <a:effectLst/>
              <a:latin typeface="-apple-system"/>
            </a:endParaRPr>
          </a:p>
          <a:p>
            <a:pPr marL="742950" lvl="1" indent="-285750" algn="l">
              <a:spcBef>
                <a:spcPts val="750"/>
              </a:spcBef>
              <a:buFont typeface="Arial" panose="020B0604020202020204" pitchFamily="34" charset="0"/>
              <a:buChar char="•"/>
            </a:pPr>
            <a:endParaRPr lang="ko-KR" altLang="en-US" b="0" i="0">
              <a:solidFill>
                <a:srgbClr val="172B4D"/>
              </a:solidFill>
              <a:effectLst/>
              <a:latin typeface="-apple-system"/>
            </a:endParaRPr>
          </a:p>
        </p:txBody>
      </p:sp>
      <p:sp>
        <p:nvSpPr>
          <p:cNvPr id="11" name="텍스트 개체 틀 6">
            <a:extLst>
              <a:ext uri="{FF2B5EF4-FFF2-40B4-BE49-F238E27FC236}">
                <a16:creationId xmlns:a16="http://schemas.microsoft.com/office/drawing/2014/main" id="{79C4E5A0-A198-5479-166D-50FD0C7E4BC9}"/>
              </a:ext>
            </a:extLst>
          </p:cNvPr>
          <p:cNvSpPr txBox="1">
            <a:spLocks/>
          </p:cNvSpPr>
          <p:nvPr/>
        </p:nvSpPr>
        <p:spPr>
          <a:xfrm>
            <a:off x="252342" y="620688"/>
            <a:ext cx="9589259" cy="5871412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742950" rtl="0" eaLnBrk="1" latinLnBrk="1" hangingPunct="1">
              <a:lnSpc>
                <a:spcPct val="120000"/>
              </a:lnSpc>
              <a:spcBef>
                <a:spcPts val="813"/>
              </a:spcBef>
              <a:buFont typeface="현대산스 Head Bold" panose="020B0600000101010101" pitchFamily="50" charset="-127"/>
              <a:buNone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defRPr>
            </a:lvl1pPr>
            <a:lvl2pPr marL="465750" indent="-285750" algn="l" defTabSz="742950" rtl="0" eaLnBrk="1" latinLnBrk="1" hangingPunct="1">
              <a:lnSpc>
                <a:spcPct val="120000"/>
              </a:lnSpc>
              <a:spcBef>
                <a:spcPts val="0"/>
              </a:spcBef>
              <a:buFont typeface="현대산스 Head" panose="020B0600000101010101" pitchFamily="50" charset="-127"/>
              <a:buChar char="－"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defRPr>
            </a:lvl2pPr>
            <a:lvl3pPr marL="9286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</a:pPr>
            <a:r>
              <a:rPr lang="en-US" altLang="ko-KR" dirty="0"/>
              <a:t>Test</a:t>
            </a:r>
            <a:r>
              <a:rPr lang="ko-KR" altLang="en-US" dirty="0"/>
              <a:t> </a:t>
            </a:r>
            <a:r>
              <a:rPr lang="en-US" altLang="ko-KR" dirty="0"/>
              <a:t>Report</a:t>
            </a:r>
            <a:r>
              <a:rPr lang="ko-KR" altLang="en-US" dirty="0"/>
              <a:t> </a:t>
            </a:r>
            <a:r>
              <a:rPr lang="en-US" altLang="ko-KR" dirty="0"/>
              <a:t>Format :</a:t>
            </a:r>
          </a:p>
          <a:p>
            <a:pPr>
              <a:spcBef>
                <a:spcPts val="300"/>
              </a:spcBef>
            </a:pPr>
            <a:r>
              <a:rPr lang="en-US" altLang="ko-KR" dirty="0"/>
              <a:t>   </a:t>
            </a:r>
            <a:r>
              <a:rPr lang="ko-KR" altLang="en-US" sz="1300" dirty="0">
                <a:latin typeface="현대하모니 M" panose="02020603020101020101" pitchFamily="18" charset="-127"/>
                <a:ea typeface="현대하모니 M" panose="02020603020101020101" pitchFamily="18" charset="-127"/>
              </a:rPr>
              <a:t>①  </a:t>
            </a:r>
            <a:r>
              <a:rPr lang="en-US" altLang="ko-KR" sz="1300" dirty="0">
                <a:latin typeface="현대하모니 M" panose="02020603020101020101" pitchFamily="18" charset="-127"/>
                <a:ea typeface="현대하모니 M" panose="02020603020101020101" pitchFamily="18" charset="-127"/>
              </a:rPr>
              <a:t>All required fields must be completed in accordance with the specified format</a:t>
            </a:r>
            <a:endParaRPr lang="ko-KR" altLang="en-US" sz="1300" dirty="0"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  <a:p>
            <a:pPr marL="180000" lvl="1" indent="0">
              <a:spcBef>
                <a:spcPts val="300"/>
              </a:spcBef>
              <a:buNone/>
            </a:pPr>
            <a:r>
              <a:rPr lang="ko-KR" altLang="en-US" sz="1300" dirty="0">
                <a:latin typeface="현대하모니 M" panose="02020603020101020101" pitchFamily="18" charset="-127"/>
                <a:ea typeface="현대하모니 M" panose="02020603020101020101" pitchFamily="18" charset="-127"/>
              </a:rPr>
              <a:t>② </a:t>
            </a:r>
            <a:r>
              <a:rPr lang="en-US" altLang="ko-KR" sz="1300" dirty="0">
                <a:latin typeface="현대하모니 M" panose="02020603020101020101" pitchFamily="18" charset="-127"/>
                <a:ea typeface="현대하모니 M" panose="02020603020101020101" pitchFamily="18" charset="-127"/>
              </a:rPr>
              <a:t>The tools and versions used must be specified, and when submitting, you must verify that they are included in the customer's tool pool</a:t>
            </a:r>
          </a:p>
          <a:p>
            <a:pPr marL="180000" lvl="1" indent="0">
              <a:spcBef>
                <a:spcPts val="300"/>
              </a:spcBef>
              <a:buNone/>
            </a:pPr>
            <a:r>
              <a:rPr lang="ko-KR" altLang="en-US" sz="1300" dirty="0"/>
              <a:t>③ </a:t>
            </a:r>
            <a:r>
              <a:rPr lang="en-US" altLang="ko-KR" sz="1300" dirty="0"/>
              <a:t>Reports and attachments must be prepared to include English</a:t>
            </a:r>
            <a:endParaRPr lang="ko-KR" altLang="en-US" sz="1300" dirty="0"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  <a:p>
            <a:pPr marL="180000" lvl="1" indent="0">
              <a:spcBef>
                <a:spcPts val="300"/>
              </a:spcBef>
              <a:buNone/>
            </a:pPr>
            <a:r>
              <a:rPr lang="ko-KR" altLang="en-US" sz="1300" dirty="0"/>
              <a:t>④ </a:t>
            </a:r>
            <a:r>
              <a:rPr lang="en-US" altLang="ko-KR" sz="1300" dirty="0"/>
              <a:t>Detailed attachments for evaluation results (Attachment section for details)</a:t>
            </a:r>
          </a:p>
          <a:p>
            <a:pPr marL="180000" lvl="1" indent="0">
              <a:spcBef>
                <a:spcPts val="300"/>
              </a:spcBef>
              <a:buNone/>
            </a:pPr>
            <a:r>
              <a:rPr lang="en-US" altLang="ko-KR" sz="12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 </a:t>
            </a:r>
            <a:r>
              <a:rPr lang="en-US" altLang="ko-KR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- Attach the original report provided by the tool</a:t>
            </a:r>
          </a:p>
          <a:p>
            <a:pPr marL="180000" lvl="1" indent="0">
              <a:spcBef>
                <a:spcPts val="300"/>
              </a:spcBef>
              <a:buNone/>
            </a:pPr>
            <a:r>
              <a:rPr lang="en-US" altLang="ko-KR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 - Attach separate analysis results for rules not supported by the tool.</a:t>
            </a:r>
          </a:p>
          <a:p>
            <a:pPr marL="180000" lvl="1" indent="0">
              <a:spcBef>
                <a:spcPts val="300"/>
              </a:spcBef>
              <a:buNone/>
            </a:pPr>
            <a:r>
              <a:rPr lang="en-US" altLang="ko-KR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 - Attach detailed information for items requiring justification.</a:t>
            </a:r>
          </a:p>
          <a:p>
            <a:pPr marL="180000" lvl="1" indent="0">
              <a:spcBef>
                <a:spcPts val="300"/>
              </a:spcBef>
              <a:buNone/>
            </a:pPr>
            <a:r>
              <a:rPr lang="en-US" altLang="ko-KR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 - Attach mapping documentation between tool checker and the secure coding rules.</a:t>
            </a:r>
            <a:endParaRPr lang="ko-KR" altLang="en-US" sz="1100" dirty="0"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  <a:p>
            <a:pPr marL="180000" lvl="1" indent="0">
              <a:spcBef>
                <a:spcPts val="300"/>
              </a:spcBef>
              <a:buNone/>
            </a:pPr>
            <a:r>
              <a:rPr lang="ko-KR" altLang="en-US" sz="1300" dirty="0"/>
              <a:t>⑤ </a:t>
            </a:r>
            <a:r>
              <a:rPr lang="en-US" altLang="ko-KR" sz="1300" dirty="0"/>
              <a:t>Detailed preparation method of the report</a:t>
            </a:r>
          </a:p>
          <a:p>
            <a:pPr marL="180000" lvl="1" indent="0">
              <a:spcBef>
                <a:spcPts val="300"/>
              </a:spcBef>
              <a:buNone/>
            </a:pPr>
            <a:r>
              <a:rPr lang="en-US" altLang="ko-KR" sz="12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  </a:t>
            </a:r>
            <a:r>
              <a:rPr lang="en-US" altLang="ko-KR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1) Number of rules to be evaluated (A): </a:t>
            </a:r>
            <a:br>
              <a:rPr lang="en-US" altLang="ko-KR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</a:br>
            <a:r>
              <a:rPr lang="en-US" altLang="ko-KR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     Total number of coding rules by severity specified in the coding guide for each development language</a:t>
            </a:r>
            <a:endParaRPr lang="ko-KR" altLang="en-US" sz="1100" dirty="0"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  <a:p>
            <a:pPr marL="180000" lvl="1" indent="0">
              <a:buNone/>
            </a:pPr>
            <a:r>
              <a:rPr lang="en-US" altLang="ko-KR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  2) Number of passing rules (B): Number of coding rules for which no violations were found through security coding static analysis tool evaluation or code review</a:t>
            </a:r>
            <a:endParaRPr lang="ko-KR" altLang="en-US" sz="1100" dirty="0"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  <a:p>
            <a:pPr marL="180000" lvl="1" indent="0">
              <a:buNone/>
            </a:pPr>
            <a:r>
              <a:rPr lang="en-US" altLang="ko-KR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  3) Number of violation rules: Among all violation rules, it is divided into rules with justification(B) and rules without justification(D)</a:t>
            </a:r>
            <a:endParaRPr lang="ko-KR" altLang="en-US" sz="1100" dirty="0"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  <a:p>
            <a:pPr marL="180000" lvl="1" indent="0">
              <a:buNone/>
            </a:pPr>
            <a:r>
              <a:rPr lang="en-US" altLang="ko-KR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  4) Pass rate : Number of rules to be evaluated / (Number of passing rules + Number of violation rules with justified reasons) , (B+C) / A </a:t>
            </a:r>
          </a:p>
          <a:p>
            <a:pPr marL="180000" lvl="1" indent="0">
              <a:buNone/>
            </a:pPr>
            <a:r>
              <a:rPr lang="en-US" altLang="ko-KR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  5) Whether the criteria are satisfied: PASS only when both of the following tow items are satisfied</a:t>
            </a:r>
          </a:p>
          <a:p>
            <a:pPr marL="180000" lvl="1" indent="0">
              <a:buNone/>
            </a:pPr>
            <a:r>
              <a:rPr lang="en-US" altLang="ko-KR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    - Perform evaluation on all rules to be evaluated, that is </a:t>
            </a:r>
            <a:r>
              <a:rPr lang="ko-KR" altLang="en-US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 </a:t>
            </a:r>
            <a:r>
              <a:rPr lang="en-US" altLang="ko-KR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(A = B + C + D)</a:t>
            </a:r>
          </a:p>
          <a:p>
            <a:pPr marL="180000" lvl="1" indent="0">
              <a:buNone/>
            </a:pPr>
            <a:r>
              <a:rPr lang="en-US" altLang="ko-KR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    - Satisfy a pass rate above minimum standard for each severity level</a:t>
            </a:r>
            <a:endParaRPr lang="ko-KR" altLang="en-US" sz="1100" dirty="0"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  <a:p>
            <a:pPr marL="180000" lvl="1" indent="0">
              <a:buNone/>
            </a:pPr>
            <a:r>
              <a:rPr lang="en-US" altLang="ko-KR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   6) Attach details</a:t>
            </a:r>
            <a:r>
              <a:rPr lang="ko-KR" altLang="en-US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 </a:t>
            </a:r>
            <a:r>
              <a:rPr lang="en-US" altLang="ko-KR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: Attach details of the evaluation carried out and the violation items for which justifications</a:t>
            </a:r>
            <a:br>
              <a:rPr lang="en-US" altLang="ko-KR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</a:br>
            <a:r>
              <a:rPr lang="en-US" altLang="ko-KR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       (Refer</a:t>
            </a:r>
            <a:r>
              <a:rPr lang="ko-KR" altLang="en-US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 </a:t>
            </a:r>
            <a:r>
              <a:rPr lang="en-US" altLang="ko-KR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to</a:t>
            </a:r>
            <a:r>
              <a:rPr lang="ko-KR" altLang="en-US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 </a:t>
            </a:r>
            <a:r>
              <a:rPr lang="ko-KR" altLang="en-US" sz="1100" dirty="0"/>
              <a:t>④ </a:t>
            </a:r>
            <a:r>
              <a:rPr lang="en-US" altLang="ko-KR" sz="1100" dirty="0"/>
              <a:t>Detailed attachments for evaluation results </a:t>
            </a:r>
            <a:r>
              <a:rPr lang="en-US" altLang="ko-KR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) </a:t>
            </a:r>
            <a:endParaRPr lang="ko-KR" altLang="en-US" sz="1100" dirty="0"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  <a:p>
            <a:pPr marL="180000" lvl="1" indent="0">
              <a:buNone/>
            </a:pPr>
            <a:r>
              <a:rPr lang="en-US" altLang="ko-KR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   7) Evaluation result: If all three items of high, medium, and low severity are PASS, indicate PASS </a:t>
            </a:r>
          </a:p>
          <a:p>
            <a:pPr marL="180000" lvl="1" indent="0">
              <a:buNone/>
            </a:pPr>
            <a:r>
              <a:rPr lang="en-US" altLang="ko-KR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   </a:t>
            </a:r>
          </a:p>
          <a:p>
            <a:pPr marL="180000" lvl="1" indent="0">
              <a:buNone/>
            </a:pPr>
            <a:r>
              <a:rPr lang="en-US" altLang="ko-KR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※Create individual sheets for each module and complete them. </a:t>
            </a:r>
            <a:br>
              <a:rPr lang="en-US" altLang="ko-KR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</a:br>
            <a:r>
              <a:rPr lang="en-US" altLang="ko-KR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       The evaluation sheet name must be specified as ‘</a:t>
            </a:r>
            <a:r>
              <a:rPr lang="en-US" altLang="ko-KR" sz="1100" dirty="0" err="1">
                <a:latin typeface="현대하모니 L" panose="02020603020101020101" pitchFamily="18" charset="-127"/>
                <a:ea typeface="현대하모니 L" panose="02020603020101020101" pitchFamily="18" charset="-127"/>
              </a:rPr>
              <a:t>EvaluationUnit_Language</a:t>
            </a:r>
            <a:r>
              <a:rPr lang="en-US" altLang="ko-KR" sz="1100" dirty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’(If there are two languages, create two separate sheets)</a:t>
            </a:r>
            <a:endParaRPr lang="ko-KR" altLang="en-US" sz="1100" dirty="0">
              <a:latin typeface="현대하모니 L" panose="02020603020101020101" pitchFamily="18" charset="-127"/>
              <a:ea typeface="현대하모니 L" panose="02020603020101020101" pitchFamily="18" charset="-127"/>
            </a:endParaRPr>
          </a:p>
          <a:p>
            <a:pPr>
              <a:spcBef>
                <a:spcPts val="300"/>
              </a:spcBef>
            </a:pPr>
            <a:endParaRPr lang="en-US" altLang="ko-KR" dirty="0"/>
          </a:p>
          <a:p>
            <a:pPr>
              <a:spcBef>
                <a:spcPts val="300"/>
              </a:spcBef>
            </a:pPr>
            <a:endParaRPr lang="en-US" altLang="ko-KR" dirty="0"/>
          </a:p>
          <a:p>
            <a:pPr lvl="1">
              <a:spcBef>
                <a:spcPts val="300"/>
              </a:spcBef>
              <a:buFontTx/>
              <a:buChar char="-"/>
            </a:pPr>
            <a:endParaRPr lang="ko-KR" altLang="en-US" sz="1400" dirty="0"/>
          </a:p>
        </p:txBody>
      </p:sp>
      <p:graphicFrame>
        <p:nvGraphicFramePr>
          <p:cNvPr id="12" name="개체 11">
            <a:extLst>
              <a:ext uri="{FF2B5EF4-FFF2-40B4-BE49-F238E27FC236}">
                <a16:creationId xmlns:a16="http://schemas.microsoft.com/office/drawing/2014/main" id="{88E4C3A8-6373-2E0A-0D4C-3340BF2878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8055133"/>
              </p:ext>
            </p:extLst>
          </p:nvPr>
        </p:nvGraphicFramePr>
        <p:xfrm>
          <a:off x="2217941" y="620688"/>
          <a:ext cx="761382" cy="649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showAsIcon="1" r:id="rId2" imgW="918000" imgH="783000" progId="Excel.Sheet.12">
                  <p:embed/>
                </p:oleObj>
              </mc:Choice>
              <mc:Fallback>
                <p:oleObj name="Worksheet" showAsIcon="1" r:id="rId2" imgW="918000" imgH="783000" progId="Excel.Sheet.12">
                  <p:embed/>
                  <p:pic>
                    <p:nvPicPr>
                      <p:cNvPr id="12" name="개체 11">
                        <a:extLst>
                          <a:ext uri="{FF2B5EF4-FFF2-40B4-BE49-F238E27FC236}">
                            <a16:creationId xmlns:a16="http://schemas.microsoft.com/office/drawing/2014/main" id="{88E4C3A8-6373-2E0A-0D4C-3340BF2878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17941" y="620688"/>
                        <a:ext cx="761382" cy="6494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그림 15">
            <a:extLst>
              <a:ext uri="{FF2B5EF4-FFF2-40B4-BE49-F238E27FC236}">
                <a16:creationId xmlns:a16="http://schemas.microsoft.com/office/drawing/2014/main" id="{B66BB015-8016-45C6-0BA2-48DF32AF8F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78398" y="2395806"/>
            <a:ext cx="3138857" cy="1494194"/>
          </a:xfrm>
          <a:prstGeom prst="rect">
            <a:avLst/>
          </a:prstGeom>
        </p:spPr>
      </p:pic>
      <p:sp>
        <p:nvSpPr>
          <p:cNvPr id="2" name="텍스트 개체 틀 2">
            <a:extLst>
              <a:ext uri="{FF2B5EF4-FFF2-40B4-BE49-F238E27FC236}">
                <a16:creationId xmlns:a16="http://schemas.microsoft.com/office/drawing/2014/main" id="{B45C1670-AEB9-4327-E182-A32AEEF14D1B}"/>
              </a:ext>
            </a:extLst>
          </p:cNvPr>
          <p:cNvSpPr txBox="1">
            <a:spLocks/>
          </p:cNvSpPr>
          <p:nvPr/>
        </p:nvSpPr>
        <p:spPr>
          <a:xfrm>
            <a:off x="252342" y="181916"/>
            <a:ext cx="10289850" cy="4387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742950" rtl="0" eaLnBrk="1" latinLnBrk="1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None/>
              <a:defRPr sz="20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defRPr>
            </a:lvl1pPr>
            <a:lvl2pPr marL="5572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2pPr>
            <a:lvl3pPr marL="9286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3pPr>
            <a:lvl4pPr marL="13001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4pPr>
            <a:lvl5pPr marL="16716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5pPr>
            <a:lvl6pPr marL="20431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42950" rtl="0" eaLnBrk="1" fontAlgn="auto" latinLnBrk="1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ko-KR" sz="18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rPr>
              <a:t>Secure Coding Requirements </a:t>
            </a:r>
            <a:r>
              <a:rPr kumimoji="0" lang="en-US" altLang="ko-KR" sz="12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rPr>
              <a:t>(ES95489-23, rev </a:t>
            </a:r>
            <a:r>
              <a:rPr lang="en-US" altLang="ko-KR" sz="12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</a:rPr>
              <a:t>2 based</a:t>
            </a:r>
            <a:r>
              <a:rPr kumimoji="0" lang="en-US" altLang="ko-KR" sz="12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rPr>
              <a:t>)</a:t>
            </a:r>
            <a:endParaRPr kumimoji="0" lang="ko-KR" altLang="en-US" sz="1800" b="0" i="0" u="none" strike="noStrike" kern="1200" cap="none" spc="0" normalizeH="0" baseline="0" noProof="0" dirty="0">
              <a:ln>
                <a:solidFill>
                  <a:srgbClr val="FFFFFF">
                    <a:lumMod val="75000"/>
                    <a:alpha val="0"/>
                  </a:srgbClr>
                </a:solidFill>
              </a:ln>
              <a:solidFill>
                <a:srgbClr val="000000"/>
              </a:solidFill>
              <a:effectLst/>
              <a:uLnTx/>
              <a:uFillTx/>
              <a:latin typeface="현대하모니 B" panose="02020603020101020101" pitchFamily="18" charset="-127"/>
              <a:ea typeface="현대하모니 B" panose="0202060302010102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6421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FBD75B-095C-FF22-C682-B87FD804F6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텍스트 개체 틀 6">
            <a:extLst>
              <a:ext uri="{FF2B5EF4-FFF2-40B4-BE49-F238E27FC236}">
                <a16:creationId xmlns:a16="http://schemas.microsoft.com/office/drawing/2014/main" id="{C82A608E-C888-560D-D4B5-A506013EDC32}"/>
              </a:ext>
            </a:extLst>
          </p:cNvPr>
          <p:cNvSpPr txBox="1">
            <a:spLocks/>
          </p:cNvSpPr>
          <p:nvPr/>
        </p:nvSpPr>
        <p:spPr>
          <a:xfrm>
            <a:off x="273050" y="633724"/>
            <a:ext cx="9359900" cy="887413"/>
          </a:xfrm>
          <a:prstGeom prst="rect">
            <a:avLst/>
          </a:prstGeom>
        </p:spPr>
        <p:txBody>
          <a:bodyPr/>
          <a:lstStyle>
            <a:lvl1pPr marL="0" indent="0" algn="l" defTabSz="742950" rtl="0" eaLnBrk="1" latinLnBrk="1" hangingPunct="1">
              <a:lnSpc>
                <a:spcPct val="120000"/>
              </a:lnSpc>
              <a:spcBef>
                <a:spcPts val="813"/>
              </a:spcBef>
              <a:buFont typeface="현대산스 Head Bold" panose="020B0600000101010101" pitchFamily="50" charset="-127"/>
              <a:buNone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defRPr>
            </a:lvl1pPr>
            <a:lvl2pPr marL="465750" indent="-285750" algn="l" defTabSz="742950" rtl="0" eaLnBrk="1" latinLnBrk="1" hangingPunct="1">
              <a:lnSpc>
                <a:spcPct val="120000"/>
              </a:lnSpc>
              <a:spcBef>
                <a:spcPts val="0"/>
              </a:spcBef>
              <a:buFont typeface="현대산스 Head" panose="020B0600000101010101" pitchFamily="50" charset="-127"/>
              <a:buChar char="－"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defRPr>
            </a:lvl2pPr>
            <a:lvl3pPr marL="9286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현대산스 Head Bold" panose="020B0600000101010101" pitchFamily="50" charset="-127"/>
              <a:buNone/>
              <a:tabLst/>
              <a:defRPr/>
            </a:pPr>
            <a:r>
              <a:rPr kumimoji="0" lang="en-US" altLang="ko-KR" sz="16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rPr>
              <a:t>Scope</a:t>
            </a:r>
            <a:endParaRPr kumimoji="0" lang="ko-KR" altLang="en-US" sz="1600" b="0" i="0" u="none" strike="noStrike" kern="1200" cap="none" spc="0" normalizeH="0" baseline="0" noProof="0" dirty="0">
              <a:ln>
                <a:solidFill>
                  <a:srgbClr val="FFFFFF">
                    <a:lumMod val="75000"/>
                    <a:alpha val="0"/>
                  </a:srgbClr>
                </a:solidFill>
              </a:ln>
              <a:solidFill>
                <a:srgbClr val="000000"/>
              </a:solidFill>
              <a:effectLst/>
              <a:uLnTx/>
              <a:uFillTx/>
              <a:latin typeface="현대하모니 B" panose="02020603020101020101" pitchFamily="18" charset="-127"/>
              <a:ea typeface="현대하모니 B" panose="02020603020101020101" pitchFamily="18" charset="-127"/>
              <a:cs typeface="+mn-cs"/>
            </a:endParaRPr>
          </a:p>
          <a:p>
            <a:pPr marL="465750" marR="0" lvl="1" indent="-28575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altLang="ko-KR" sz="12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rPr>
              <a:t>This policy applies to all software deliverables from any company that downloads, uses, or distributes open-source software during the software development process</a:t>
            </a:r>
          </a:p>
          <a:p>
            <a:pPr marL="465750" marR="0" lvl="1" indent="-28575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altLang="ko-KR" sz="12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rPr>
              <a:t>If open-source software is used, all requirements defined in this document must be strictly followed</a:t>
            </a:r>
          </a:p>
          <a:p>
            <a:pPr marL="465750" marR="0" lvl="1" indent="-28575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altLang="ko-KR" sz="12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rPr>
              <a:t>Even if open-source software is not used, evidence demonstrating non-use must be submitted in accordance with this document.</a:t>
            </a:r>
          </a:p>
        </p:txBody>
      </p:sp>
      <p:sp>
        <p:nvSpPr>
          <p:cNvPr id="4" name="텍스트 개체 틀 56">
            <a:extLst>
              <a:ext uri="{FF2B5EF4-FFF2-40B4-BE49-F238E27FC236}">
                <a16:creationId xmlns:a16="http://schemas.microsoft.com/office/drawing/2014/main" id="{0E265BFD-8994-8E1D-E63A-227FA75A3E4F}"/>
              </a:ext>
            </a:extLst>
          </p:cNvPr>
          <p:cNvSpPr txBox="1">
            <a:spLocks/>
          </p:cNvSpPr>
          <p:nvPr/>
        </p:nvSpPr>
        <p:spPr>
          <a:xfrm>
            <a:off x="8762227" y="179015"/>
            <a:ext cx="864000" cy="2873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3969" tIns="57600" rIns="83969" bIns="41985" anchor="ctr" anchorCtr="0">
            <a:noAutofit/>
          </a:bodyPr>
          <a:lstStyle>
            <a:lvl1pPr marL="0" indent="0" algn="ctr" rtl="0" eaLnBrk="0" fontAlgn="base" latinLnBrk="1" hangingPunct="0">
              <a:spcBef>
                <a:spcPct val="20000"/>
              </a:spcBef>
              <a:spcAft>
                <a:spcPct val="0"/>
              </a:spcAft>
              <a:buNone/>
              <a:defRPr kumimoji="1" lang="ko-KR" altLang="en-US" sz="1100" kern="1200" dirty="0" smtClean="0">
                <a:solidFill>
                  <a:srgbClr val="FF0000"/>
                </a:solidFill>
                <a:latin typeface="현대하모니 M" pitchFamily="18" charset="-127"/>
                <a:ea typeface="현대하모니 M" pitchFamily="18" charset="-127"/>
                <a:cs typeface="+mn-cs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30188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ctr" defTabSz="8382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1200" b="0" i="0" u="none" strike="noStrike" kern="1200" cap="none" spc="0" normalizeH="0" baseline="0" noProof="0">
                <a:ln>
                  <a:noFill/>
                </a:ln>
                <a:gradFill>
                  <a:gsLst>
                    <a:gs pos="0">
                      <a:srgbClr val="FF0000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/>
                <a:uLnTx/>
                <a:uFillTx/>
                <a:latin typeface="현대하모니 M" pitchFamily="18" charset="-127"/>
                <a:ea typeface="현대하모니 M" pitchFamily="18" charset="-127"/>
                <a:cs typeface="+mn-cs"/>
              </a:rPr>
              <a:t>보안 등급</a:t>
            </a:r>
            <a:endParaRPr kumimoji="1" lang="ko-KR" altLang="en-US" sz="1400" b="0" i="0" u="none" strike="noStrike" kern="1200" cap="none" spc="0" normalizeH="0" baseline="0" noProof="0">
              <a:ln>
                <a:noFill/>
              </a:ln>
              <a:gradFill>
                <a:gsLst>
                  <a:gs pos="0">
                    <a:srgbClr val="FF0000"/>
                  </a:gs>
                  <a:gs pos="100000">
                    <a:srgbClr val="FF0000"/>
                  </a:gs>
                </a:gsLst>
                <a:lin ang="5400000" scaled="1"/>
              </a:gradFill>
              <a:effectLst/>
              <a:uLnTx/>
              <a:uFillTx/>
              <a:latin typeface="현대하모니 M" pitchFamily="18" charset="-127"/>
              <a:ea typeface="현대하모니 M" pitchFamily="18" charset="-127"/>
              <a:cs typeface="+mn-cs"/>
            </a:endParaRPr>
          </a:p>
        </p:txBody>
      </p:sp>
      <p:sp>
        <p:nvSpPr>
          <p:cNvPr id="7" name="텍스트 개체 틀 2">
            <a:extLst>
              <a:ext uri="{FF2B5EF4-FFF2-40B4-BE49-F238E27FC236}">
                <a16:creationId xmlns:a16="http://schemas.microsoft.com/office/drawing/2014/main" id="{29701BD7-52DA-722B-1791-F7E5D4E1C0F2}"/>
              </a:ext>
            </a:extLst>
          </p:cNvPr>
          <p:cNvSpPr txBox="1">
            <a:spLocks/>
          </p:cNvSpPr>
          <p:nvPr/>
        </p:nvSpPr>
        <p:spPr>
          <a:xfrm>
            <a:off x="252342" y="181916"/>
            <a:ext cx="9275706" cy="4387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742950" rtl="0" eaLnBrk="1" latinLnBrk="1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None/>
              <a:defRPr sz="20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defRPr>
            </a:lvl1pPr>
            <a:lvl2pPr marL="5572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2pPr>
            <a:lvl3pPr marL="9286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3pPr>
            <a:lvl4pPr marL="13001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4pPr>
            <a:lvl5pPr marL="16716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5pPr>
            <a:lvl6pPr marL="20431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42950" rtl="0" eaLnBrk="1" fontAlgn="auto" latinLnBrk="1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ko-KR" sz="18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rPr>
              <a:t>Open-Source SW Vulnerability Scan Specification </a:t>
            </a:r>
            <a:r>
              <a:rPr lang="en-US" altLang="ko-KR" sz="12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</a:rPr>
              <a:t>(ES95489-24, rev5 based)</a:t>
            </a:r>
            <a:endParaRPr lang="ko-KR" altLang="en-US" sz="1200" dirty="0">
              <a:ln>
                <a:solidFill>
                  <a:srgbClr val="FFFFFF">
                    <a:lumMod val="75000"/>
                    <a:alpha val="0"/>
                  </a:srgbClr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9" name="텍스트 개체 틀 6">
            <a:extLst>
              <a:ext uri="{FF2B5EF4-FFF2-40B4-BE49-F238E27FC236}">
                <a16:creationId xmlns:a16="http://schemas.microsoft.com/office/drawing/2014/main" id="{73B22981-84CA-2A23-9748-49D93B7C187E}"/>
              </a:ext>
            </a:extLst>
          </p:cNvPr>
          <p:cNvSpPr txBox="1">
            <a:spLocks/>
          </p:cNvSpPr>
          <p:nvPr/>
        </p:nvSpPr>
        <p:spPr>
          <a:xfrm>
            <a:off x="279774" y="2112566"/>
            <a:ext cx="9359900" cy="887413"/>
          </a:xfrm>
          <a:prstGeom prst="rect">
            <a:avLst/>
          </a:prstGeom>
        </p:spPr>
        <p:txBody>
          <a:bodyPr/>
          <a:lstStyle>
            <a:lvl1pPr marL="0" indent="0" algn="l" defTabSz="742950" rtl="0" eaLnBrk="1" latinLnBrk="1" hangingPunct="1">
              <a:lnSpc>
                <a:spcPct val="120000"/>
              </a:lnSpc>
              <a:spcBef>
                <a:spcPts val="813"/>
              </a:spcBef>
              <a:buFont typeface="현대산스 Head Bold" panose="020B0600000101010101" pitchFamily="50" charset="-127"/>
              <a:buNone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defRPr>
            </a:lvl1pPr>
            <a:lvl2pPr marL="465750" indent="-285750" algn="l" defTabSz="742950" rtl="0" eaLnBrk="1" latinLnBrk="1" hangingPunct="1">
              <a:lnSpc>
                <a:spcPct val="120000"/>
              </a:lnSpc>
              <a:spcBef>
                <a:spcPts val="0"/>
              </a:spcBef>
              <a:buFont typeface="현대산스 Head" panose="020B0600000101010101" pitchFamily="50" charset="-127"/>
              <a:buChar char="－"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defRPr>
            </a:lvl2pPr>
            <a:lvl3pPr marL="9286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현대산스 Head Bold" panose="020B0600000101010101" pitchFamily="50" charset="-127"/>
              <a:buNone/>
              <a:tabLst/>
              <a:defRPr/>
            </a:pPr>
            <a:r>
              <a:rPr kumimoji="0" lang="en-US" altLang="ko-KR" sz="16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rPr>
              <a:t>Requirement – (1) Criteria for Selecting Open-Source Versions</a:t>
            </a:r>
            <a:endParaRPr kumimoji="0" lang="ko-KR" altLang="en-US" sz="1600" b="0" i="0" u="none" strike="noStrike" kern="1200" cap="none" spc="0" normalizeH="0" baseline="0" noProof="0" dirty="0">
              <a:ln>
                <a:solidFill>
                  <a:srgbClr val="FFFFFF">
                    <a:lumMod val="75000"/>
                    <a:alpha val="0"/>
                  </a:srgbClr>
                </a:solidFill>
              </a:ln>
              <a:solidFill>
                <a:srgbClr val="000000"/>
              </a:solidFill>
              <a:effectLst/>
              <a:uLnTx/>
              <a:uFillTx/>
              <a:latin typeface="현대하모니 B" panose="02020603020101020101" pitchFamily="18" charset="-127"/>
              <a:ea typeface="현대하모니 B" panose="02020603020101020101" pitchFamily="18" charset="-127"/>
              <a:cs typeface="+mn-cs"/>
            </a:endParaRPr>
          </a:p>
          <a:p>
            <a:pPr marL="465750" marR="0" lvl="1" indent="-28575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altLang="ko-KR" sz="12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rPr>
              <a:t>All open-source software must use the latest version available at the start of development.</a:t>
            </a:r>
          </a:p>
          <a:p>
            <a:pPr marL="465750" marR="0" lvl="1" indent="-28575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altLang="ko-KR" sz="12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rPr>
              <a:t>If a vulnerability is discovered in the open-source software during development, the latest version with the applied security patch must be used.</a:t>
            </a:r>
          </a:p>
          <a:p>
            <a:pPr marL="465750" marR="0" lvl="1" indent="-28575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ko-KR" sz="12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</a:rPr>
              <a:t>I</a:t>
            </a:r>
            <a:r>
              <a:rPr kumimoji="0" lang="en-US" altLang="ko-KR" sz="12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rPr>
              <a:t>f applying the latest version is not feasible due to license issues, excessive modification effort, or similar reasons, applying the relevant security patch may be used as an alternative.</a:t>
            </a:r>
            <a:endParaRPr kumimoji="0" lang="ko-KR" altLang="en-US" sz="1200" b="0" i="0" u="none" strike="noStrike" kern="1200" cap="none" spc="0" normalizeH="0" baseline="0" noProof="0" dirty="0">
              <a:ln>
                <a:solidFill>
                  <a:srgbClr val="FFFFFF">
                    <a:lumMod val="75000"/>
                    <a:alpha val="0"/>
                  </a:srgbClr>
                </a:solidFill>
              </a:ln>
              <a:solidFill>
                <a:srgbClr val="000000"/>
              </a:solidFill>
              <a:effectLst/>
              <a:uLnTx/>
              <a:uFillTx/>
              <a:latin typeface="현대하모니 M" panose="02020603020101020101" pitchFamily="18" charset="-127"/>
              <a:ea typeface="현대하모니 M" panose="02020603020101020101" pitchFamily="18" charset="-127"/>
              <a:cs typeface="+mn-cs"/>
            </a:endParaRPr>
          </a:p>
        </p:txBody>
      </p:sp>
      <p:sp>
        <p:nvSpPr>
          <p:cNvPr id="10" name="텍스트 개체 틀 6">
            <a:extLst>
              <a:ext uri="{FF2B5EF4-FFF2-40B4-BE49-F238E27FC236}">
                <a16:creationId xmlns:a16="http://schemas.microsoft.com/office/drawing/2014/main" id="{C495ECA0-A00F-091E-BCAB-13D166D00B4E}"/>
              </a:ext>
            </a:extLst>
          </p:cNvPr>
          <p:cNvSpPr txBox="1">
            <a:spLocks/>
          </p:cNvSpPr>
          <p:nvPr/>
        </p:nvSpPr>
        <p:spPr>
          <a:xfrm>
            <a:off x="279774" y="3644426"/>
            <a:ext cx="9359900" cy="887413"/>
          </a:xfrm>
          <a:prstGeom prst="rect">
            <a:avLst/>
          </a:prstGeom>
        </p:spPr>
        <p:txBody>
          <a:bodyPr/>
          <a:lstStyle>
            <a:lvl1pPr marL="0" indent="0" algn="l" defTabSz="742950" rtl="0" eaLnBrk="1" latinLnBrk="1" hangingPunct="1">
              <a:lnSpc>
                <a:spcPct val="120000"/>
              </a:lnSpc>
              <a:spcBef>
                <a:spcPts val="813"/>
              </a:spcBef>
              <a:buFont typeface="현대산스 Head Bold" panose="020B0600000101010101" pitchFamily="50" charset="-127"/>
              <a:buNone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defRPr>
            </a:lvl1pPr>
            <a:lvl2pPr marL="465750" indent="-285750" algn="l" defTabSz="742950" rtl="0" eaLnBrk="1" latinLnBrk="1" hangingPunct="1">
              <a:lnSpc>
                <a:spcPct val="120000"/>
              </a:lnSpc>
              <a:spcBef>
                <a:spcPts val="0"/>
              </a:spcBef>
              <a:buFont typeface="현대산스 Head" panose="020B0600000101010101" pitchFamily="50" charset="-127"/>
              <a:buChar char="－"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defRPr>
            </a:lvl2pPr>
            <a:lvl3pPr marL="9286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현대산스 Head Bold" panose="020B0600000101010101" pitchFamily="50" charset="-127"/>
              <a:buNone/>
              <a:tabLst/>
              <a:defRPr/>
            </a:pPr>
            <a:r>
              <a:rPr kumimoji="0" lang="en-US" altLang="ko-KR" sz="16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rPr>
              <a:t>Requirement – (2) Criteria for Using Open-Source Vulnerability Scan Tools</a:t>
            </a:r>
            <a:endParaRPr kumimoji="0" lang="ko-KR" altLang="en-US" sz="1600" b="0" i="0" u="none" strike="noStrike" kern="1200" cap="none" spc="0" normalizeH="0" baseline="0" noProof="0" dirty="0">
              <a:ln>
                <a:solidFill>
                  <a:srgbClr val="FFFFFF">
                    <a:lumMod val="75000"/>
                    <a:alpha val="0"/>
                  </a:srgbClr>
                </a:solidFill>
              </a:ln>
              <a:solidFill>
                <a:srgbClr val="000000"/>
              </a:solidFill>
              <a:effectLst/>
              <a:uLnTx/>
              <a:uFillTx/>
              <a:latin typeface="현대하모니 B" panose="02020603020101020101" pitchFamily="18" charset="-127"/>
              <a:ea typeface="현대하모니 B" panose="02020603020101020101" pitchFamily="18" charset="-127"/>
              <a:cs typeface="+mn-cs"/>
            </a:endParaRPr>
          </a:p>
          <a:p>
            <a:pPr marL="465750" marR="0" lvl="1" indent="-28575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altLang="ko-KR" sz="12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rPr>
              <a:t>Approved scan tools must be selected from the designated tool pool. (The latest information can be checked through </a:t>
            </a:r>
            <a:r>
              <a:rPr kumimoji="0" lang="en-US" altLang="ko-KR" sz="1200" b="0" i="0" u="none" strike="noStrike" kern="1200" cap="none" spc="0" normalizeH="0" baseline="0" noProof="0" dirty="0" err="1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rPr>
              <a:t>aSIMS</a:t>
            </a:r>
            <a:r>
              <a:rPr kumimoji="0" lang="en-US" altLang="ko-KR" sz="12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rPr>
              <a:t> system)</a:t>
            </a:r>
          </a:p>
          <a:p>
            <a:pPr marL="465750" marR="0" lvl="1" indent="-28575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altLang="ko-KR" sz="12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rPr>
              <a:t>Approved tools and version list (as of 2025-12-17)</a:t>
            </a:r>
          </a:p>
        </p:txBody>
      </p:sp>
      <p:sp>
        <p:nvSpPr>
          <p:cNvPr id="14" name="텍스트 개체 틀 6">
            <a:extLst>
              <a:ext uri="{FF2B5EF4-FFF2-40B4-BE49-F238E27FC236}">
                <a16:creationId xmlns:a16="http://schemas.microsoft.com/office/drawing/2014/main" id="{98D8D0FA-99F1-DC0B-197F-ED49CD819834}"/>
              </a:ext>
            </a:extLst>
          </p:cNvPr>
          <p:cNvSpPr txBox="1">
            <a:spLocks/>
          </p:cNvSpPr>
          <p:nvPr/>
        </p:nvSpPr>
        <p:spPr>
          <a:xfrm>
            <a:off x="4606105" y="4406831"/>
            <a:ext cx="6246458" cy="1676983"/>
          </a:xfrm>
          <a:prstGeom prst="rect">
            <a:avLst/>
          </a:prstGeom>
        </p:spPr>
        <p:txBody>
          <a:bodyPr/>
          <a:lstStyle>
            <a:lvl1pPr marL="0" indent="0" algn="l" defTabSz="742950" rtl="0" eaLnBrk="1" latinLnBrk="1" hangingPunct="1">
              <a:lnSpc>
                <a:spcPct val="120000"/>
              </a:lnSpc>
              <a:spcBef>
                <a:spcPts val="813"/>
              </a:spcBef>
              <a:buFont typeface="현대산스 Head Bold" panose="020B0600000101010101" pitchFamily="50" charset="-127"/>
              <a:buNone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defRPr>
            </a:lvl1pPr>
            <a:lvl2pPr marL="465750" indent="-285750" algn="l" defTabSz="742950" rtl="0" eaLnBrk="1" latinLnBrk="1" hangingPunct="1">
              <a:lnSpc>
                <a:spcPct val="120000"/>
              </a:lnSpc>
              <a:spcBef>
                <a:spcPts val="0"/>
              </a:spcBef>
              <a:buFont typeface="현대산스 Head" panose="020B0600000101010101" pitchFamily="50" charset="-127"/>
              <a:buChar char="－"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defRPr>
            </a:lvl2pPr>
            <a:lvl3pPr marL="9286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현대산스 Head Bold" panose="020B0600000101010101" pitchFamily="50" charset="-127"/>
              <a:buNone/>
              <a:tabLst/>
              <a:defRPr/>
            </a:pPr>
            <a:r>
              <a:rPr kumimoji="0" lang="en-US" altLang="ko-KR" sz="8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※ Effective Date: Applicable to SOP vehicle models starting January 2026.</a:t>
            </a:r>
            <a:endParaRPr kumimoji="0" lang="ko-KR" altLang="en-US" sz="800" b="0" i="0" u="none" strike="noStrike" kern="1200" cap="none" spc="0" normalizeH="0" baseline="0" noProof="0" dirty="0">
              <a:ln>
                <a:solidFill>
                  <a:srgbClr val="FFFFFF">
                    <a:lumMod val="75000"/>
                    <a:alpha val="0"/>
                  </a:srgbClr>
                </a:solidFill>
              </a:ln>
              <a:solidFill>
                <a:srgbClr val="000000"/>
              </a:solidFill>
              <a:effectLst/>
              <a:uLnTx/>
              <a:uFillTx/>
              <a:latin typeface="현대하모니 L" panose="02020603020101020101" pitchFamily="18" charset="-127"/>
              <a:ea typeface="현대하모니 L" panose="02020603020101020101" pitchFamily="18" charset="-127"/>
              <a:cs typeface="+mn-cs"/>
            </a:endParaRPr>
          </a:p>
          <a:p>
            <a:pPr marL="0" marR="0" lvl="0" indent="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현대산스 Head Bold" panose="020B0600000101010101" pitchFamily="50" charset="-127"/>
              <a:buNone/>
              <a:tabLst/>
              <a:defRPr/>
            </a:pPr>
            <a:r>
              <a:rPr kumimoji="0" lang="en-US" altLang="ko-KR" sz="8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※ Use of versions below the specified baseline version will not be accepted.</a:t>
            </a:r>
          </a:p>
          <a:p>
            <a:pPr marL="0" marR="0" lvl="0" indent="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현대산스 Head Bold" panose="020B0600000101010101" pitchFamily="50" charset="-127"/>
              <a:buNone/>
              <a:tabLst/>
              <a:defRPr/>
            </a:pPr>
            <a:r>
              <a:rPr kumimoji="0" lang="en-US" altLang="ko-KR" sz="8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※ To register a tool in the tool pool, a direct request must be made through the ES </a:t>
            </a:r>
            <a:r>
              <a:rPr kumimoji="0" lang="en-US" altLang="ko-KR" sz="800" b="0" i="0" u="none" strike="noStrike" kern="1200" cap="none" spc="0" normalizeH="0" baseline="0" noProof="0" dirty="0" err="1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pecification</a:t>
            </a:r>
            <a:r>
              <a:rPr kumimoji="0" lang="en-US" altLang="ko-KR" sz="8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 owner.</a:t>
            </a:r>
          </a:p>
          <a:p>
            <a:pPr marL="0" marR="0" lvl="0" indent="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현대산스 Head Bold" panose="020B0600000101010101" pitchFamily="50" charset="-127"/>
              <a:buNone/>
              <a:tabLst/>
              <a:defRPr/>
            </a:pPr>
            <a:r>
              <a:rPr kumimoji="0" lang="en-US" altLang="ko-KR" sz="8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※ Criteria for Applying Vulnerability Databases (by country)</a:t>
            </a:r>
            <a:br>
              <a:rPr kumimoji="0" lang="en-US" altLang="ko-KR" sz="8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</a:br>
            <a:r>
              <a:rPr kumimoji="0" lang="en-US" altLang="ko-KR" sz="8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  - External Connection System ECU (ECS ECU) : CCU, DCU, HU (as of ’25.12.17)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4965320E-D442-B683-C8A0-01DF1E8CC8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088" y="4776490"/>
            <a:ext cx="3786964" cy="1742004"/>
          </a:xfrm>
          <a:prstGeom prst="rect">
            <a:avLst/>
          </a:prstGeom>
        </p:spPr>
      </p:pic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308AD42E-6B3C-6E0D-10D5-96F31A3B3E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715030"/>
              </p:ext>
            </p:extLst>
          </p:nvPr>
        </p:nvGraphicFramePr>
        <p:xfrm>
          <a:off x="4731475" y="5342992"/>
          <a:ext cx="4899146" cy="1284488"/>
        </p:xfrm>
        <a:graphic>
          <a:graphicData uri="http://schemas.openxmlformats.org/drawingml/2006/table">
            <a:tbl>
              <a:tblPr/>
              <a:tblGrid>
                <a:gridCol w="556614">
                  <a:extLst>
                    <a:ext uri="{9D8B030D-6E8A-4147-A177-3AD203B41FA5}">
                      <a16:colId xmlns:a16="http://schemas.microsoft.com/office/drawing/2014/main" val="3295443151"/>
                    </a:ext>
                  </a:extLst>
                </a:gridCol>
                <a:gridCol w="1028727">
                  <a:extLst>
                    <a:ext uri="{9D8B030D-6E8A-4147-A177-3AD203B41FA5}">
                      <a16:colId xmlns:a16="http://schemas.microsoft.com/office/drawing/2014/main" val="1379748611"/>
                    </a:ext>
                  </a:extLst>
                </a:gridCol>
                <a:gridCol w="864850">
                  <a:extLst>
                    <a:ext uri="{9D8B030D-6E8A-4147-A177-3AD203B41FA5}">
                      <a16:colId xmlns:a16="http://schemas.microsoft.com/office/drawing/2014/main" val="171853179"/>
                    </a:ext>
                  </a:extLst>
                </a:gridCol>
                <a:gridCol w="1025280">
                  <a:extLst>
                    <a:ext uri="{9D8B030D-6E8A-4147-A177-3AD203B41FA5}">
                      <a16:colId xmlns:a16="http://schemas.microsoft.com/office/drawing/2014/main" val="2859706323"/>
                    </a:ext>
                  </a:extLst>
                </a:gridCol>
                <a:gridCol w="1423675">
                  <a:extLst>
                    <a:ext uri="{9D8B030D-6E8A-4147-A177-3AD203B41FA5}">
                      <a16:colId xmlns:a16="http://schemas.microsoft.com/office/drawing/2014/main" val="886753726"/>
                    </a:ext>
                  </a:extLst>
                </a:gridCol>
              </a:tblGrid>
              <a:tr h="22790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</a:rPr>
                        <a:t>Target Country</a:t>
                      </a:r>
                      <a:endParaRPr lang="ko-KR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현대하모니 L" panose="02020603020101020101" pitchFamily="18" charset="-127"/>
                        <a:ea typeface="현대하모니 L" panose="02020603020101020101" pitchFamily="18" charset="-127"/>
                      </a:endParaRP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</a:rPr>
                        <a:t>Target ECU</a:t>
                      </a:r>
                      <a:endParaRPr lang="ko-KR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현대하모니 L" panose="02020603020101020101" pitchFamily="18" charset="-127"/>
                        <a:ea typeface="현대하모니 L" panose="02020603020101020101" pitchFamily="18" charset="-127"/>
                      </a:endParaRP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</a:rPr>
                        <a:t>Mandatory Vulnerability Detection DB</a:t>
                      </a:r>
                      <a:endParaRPr lang="ko-KR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현대하모니 L" panose="02020603020101020101" pitchFamily="18" charset="-127"/>
                        <a:ea typeface="현대하모니 L" panose="02020603020101020101" pitchFamily="18" charset="-127"/>
                      </a:endParaRP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</a:rPr>
                        <a:t>Note</a:t>
                      </a:r>
                      <a:endParaRPr lang="ko-KR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현대하모니 L" panose="02020603020101020101" pitchFamily="18" charset="-127"/>
                        <a:ea typeface="현대하모니 L" panose="02020603020101020101" pitchFamily="18" charset="-127"/>
                      </a:endParaRP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0193466"/>
                  </a:ext>
                </a:extLst>
              </a:tr>
              <a:tr h="302397">
                <a:tc gridSpan="2">
                  <a:txBody>
                    <a:bodyPr/>
                    <a:lstStyle/>
                    <a:p>
                      <a:pPr marL="0" marR="0" lvl="0" indent="0" algn="ctr" defTabSz="74295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</a:rPr>
                        <a:t>Non-China Country</a:t>
                      </a:r>
                    </a:p>
                    <a:p>
                      <a:pPr marL="0" marR="0" lvl="0" indent="0" algn="ctr" defTabSz="74295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</a:rPr>
                        <a:t>(Europe/Kora/India/Japan..)</a:t>
                      </a: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현대하모니 L" panose="02020603020101020101" pitchFamily="18" charset="-127"/>
                        <a:ea typeface="현대하모니 L" panose="02020603020101020101" pitchFamily="18" charset="-127"/>
                      </a:endParaRP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</a:rPr>
                        <a:t>All ECU</a:t>
                      </a:r>
                      <a:endParaRPr lang="ko-KR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현대하모니 L" panose="02020603020101020101" pitchFamily="18" charset="-127"/>
                        <a:ea typeface="현대하모니 L" panose="02020603020101020101" pitchFamily="18" charset="-127"/>
                      </a:endParaRP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</a:rPr>
                        <a:t>CVE</a:t>
                      </a:r>
                      <a:endParaRPr lang="ko-KR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현대하모니 L" panose="02020603020101020101" pitchFamily="18" charset="-127"/>
                        <a:ea typeface="현대하모니 L" panose="02020603020101020101" pitchFamily="18" charset="-127"/>
                      </a:endParaRP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</a:rPr>
                        <a:t>Refrain from using Chinses Tools (Recommended)</a:t>
                      </a:r>
                      <a:endParaRPr lang="ko-KR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현대하모니 L" panose="02020603020101020101" pitchFamily="18" charset="-127"/>
                        <a:ea typeface="현대하모니 L" panose="02020603020101020101" pitchFamily="18" charset="-127"/>
                      </a:endParaRP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7335353"/>
                  </a:ext>
                </a:extLst>
              </a:tr>
              <a:tr h="15324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</a:rPr>
                        <a:t>China</a:t>
                      </a:r>
                      <a:endParaRPr lang="ko-KR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현대하모니 L" panose="02020603020101020101" pitchFamily="18" charset="-127"/>
                        <a:ea typeface="현대하모니 L" panose="02020603020101020101" pitchFamily="18" charset="-127"/>
                      </a:endParaRP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</a:rPr>
                        <a:t>Exports</a:t>
                      </a:r>
                      <a:endParaRPr lang="ko-KR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현대하모니 L" panose="02020603020101020101" pitchFamily="18" charset="-127"/>
                        <a:ea typeface="현대하모니 L" panose="02020603020101020101" pitchFamily="18" charset="-127"/>
                      </a:endParaRP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</a:rPr>
                        <a:t>ECS ECU</a:t>
                      </a:r>
                      <a:endParaRPr lang="ko-KR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현대하모니 L" panose="02020603020101020101" pitchFamily="18" charset="-127"/>
                        <a:ea typeface="현대하모니 L" panose="02020603020101020101" pitchFamily="18" charset="-127"/>
                      </a:endParaRP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</a:rPr>
                        <a:t>CVE and CAVD</a:t>
                      </a:r>
                      <a:endParaRPr lang="ko-KR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현대하모니 L" panose="02020603020101020101" pitchFamily="18" charset="-127"/>
                        <a:ea typeface="현대하모니 L" panose="02020603020101020101" pitchFamily="18" charset="-127"/>
                      </a:endParaRP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</a:rPr>
                        <a:t>-</a:t>
                      </a:r>
                      <a:endParaRPr lang="ko-KR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현대하모니 L" panose="02020603020101020101" pitchFamily="18" charset="-127"/>
                        <a:ea typeface="현대하모니 L" panose="02020603020101020101" pitchFamily="18" charset="-127"/>
                      </a:endParaRP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5303381"/>
                  </a:ext>
                </a:extLst>
              </a:tr>
              <a:tr h="15324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</a:rPr>
                        <a:t>Other</a:t>
                      </a:r>
                      <a:endParaRPr lang="ko-KR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현대하모니 L" panose="02020603020101020101" pitchFamily="18" charset="-127"/>
                        <a:ea typeface="현대하모니 L" panose="02020603020101020101" pitchFamily="18" charset="-127"/>
                      </a:endParaRP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</a:rPr>
                        <a:t>CVE or CAVD</a:t>
                      </a:r>
                      <a:endParaRPr lang="ko-KR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현대하모니 L" panose="02020603020101020101" pitchFamily="18" charset="-127"/>
                        <a:ea typeface="현대하모니 L" panose="02020603020101020101" pitchFamily="18" charset="-127"/>
                      </a:endParaRP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</a:rPr>
                        <a:t>Selectable</a:t>
                      </a:r>
                      <a:endParaRPr lang="ko-KR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현대하모니 L" panose="02020603020101020101" pitchFamily="18" charset="-127"/>
                        <a:ea typeface="현대하모니 L" panose="02020603020101020101" pitchFamily="18" charset="-127"/>
                      </a:endParaRP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8840507"/>
                  </a:ext>
                </a:extLst>
              </a:tr>
              <a:tr h="153246">
                <a:tc vMerge="1">
                  <a:txBody>
                    <a:bodyPr/>
                    <a:lstStyle/>
                    <a:p>
                      <a:pPr algn="l" fontAlgn="ctr"/>
                      <a:endParaRPr lang="ko-KR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현대하모니 L" panose="02020603020101020101" pitchFamily="18" charset="-127"/>
                        <a:ea typeface="현대하모니 L" panose="02020603020101020101" pitchFamily="18" charset="-127"/>
                      </a:endParaRP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</a:rPr>
                        <a:t>Local Production</a:t>
                      </a:r>
                      <a:endParaRPr lang="ko-KR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현대하모니 L" panose="02020603020101020101" pitchFamily="18" charset="-127"/>
                        <a:ea typeface="현대하모니 L" panose="02020603020101020101" pitchFamily="18" charset="-127"/>
                      </a:endParaRP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295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</a:rPr>
                        <a:t>ECS ECU</a:t>
                      </a:r>
                      <a:endParaRPr lang="ko-KR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현대하모니 L" panose="02020603020101020101" pitchFamily="18" charset="-127"/>
                        <a:ea typeface="현대하모니 L" panose="02020603020101020101" pitchFamily="18" charset="-127"/>
                      </a:endParaRP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</a:rPr>
                        <a:t>CAVD</a:t>
                      </a:r>
                      <a:endParaRPr lang="ko-KR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현대하모니 L" panose="02020603020101020101" pitchFamily="18" charset="-127"/>
                        <a:ea typeface="현대하모니 L" panose="02020603020101020101" pitchFamily="18" charset="-127"/>
                      </a:endParaRP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</a:rPr>
                        <a:t>-</a:t>
                      </a:r>
                      <a:endParaRPr lang="ko-KR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현대하모니 L" panose="02020603020101020101" pitchFamily="18" charset="-127"/>
                        <a:ea typeface="현대하모니 L" panose="02020603020101020101" pitchFamily="18" charset="-127"/>
                      </a:endParaRP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509262"/>
                  </a:ext>
                </a:extLst>
              </a:tr>
              <a:tr h="153246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</a:rPr>
                        <a:t>Other</a:t>
                      </a:r>
                      <a:endParaRPr lang="ko-KR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현대하모니 L" panose="02020603020101020101" pitchFamily="18" charset="-127"/>
                        <a:ea typeface="현대하모니 L" panose="02020603020101020101" pitchFamily="18" charset="-127"/>
                      </a:endParaRP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</a:rPr>
                        <a:t>CVE or CAVD</a:t>
                      </a:r>
                      <a:endParaRPr lang="ko-KR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현대하모니 L" panose="02020603020101020101" pitchFamily="18" charset="-127"/>
                        <a:ea typeface="현대하모니 L" panose="02020603020101020101" pitchFamily="18" charset="-127"/>
                      </a:endParaRP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</a:rPr>
                        <a:t>Selectable</a:t>
                      </a:r>
                      <a:endParaRPr lang="ko-KR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현대하모니 L" panose="02020603020101020101" pitchFamily="18" charset="-127"/>
                        <a:ea typeface="현대하모니 L" panose="02020603020101020101" pitchFamily="18" charset="-127"/>
                      </a:endParaRPr>
                    </a:p>
                  </a:txBody>
                  <a:tcPr marL="3347" marR="3347" marT="3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0462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296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7629B8-3BAA-EBF2-083C-96C6D86242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56">
            <a:extLst>
              <a:ext uri="{FF2B5EF4-FFF2-40B4-BE49-F238E27FC236}">
                <a16:creationId xmlns:a16="http://schemas.microsoft.com/office/drawing/2014/main" id="{BA9537A3-D67E-7D2E-CD20-7B6284B5D555}"/>
              </a:ext>
            </a:extLst>
          </p:cNvPr>
          <p:cNvSpPr txBox="1">
            <a:spLocks/>
          </p:cNvSpPr>
          <p:nvPr/>
        </p:nvSpPr>
        <p:spPr>
          <a:xfrm>
            <a:off x="8762227" y="179015"/>
            <a:ext cx="864000" cy="2873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3969" tIns="57600" rIns="83969" bIns="41985" anchor="ctr" anchorCtr="0">
            <a:noAutofit/>
          </a:bodyPr>
          <a:lstStyle>
            <a:lvl1pPr marL="0" indent="0" algn="ctr" rtl="0" eaLnBrk="0" fontAlgn="base" latinLnBrk="1" hangingPunct="0">
              <a:spcBef>
                <a:spcPct val="20000"/>
              </a:spcBef>
              <a:spcAft>
                <a:spcPct val="0"/>
              </a:spcAft>
              <a:buNone/>
              <a:defRPr kumimoji="1" lang="ko-KR" altLang="en-US" sz="1100" kern="1200" dirty="0" smtClean="0">
                <a:solidFill>
                  <a:srgbClr val="FF0000"/>
                </a:solidFill>
                <a:latin typeface="현대하모니 M" pitchFamily="18" charset="-127"/>
                <a:ea typeface="현대하모니 M" pitchFamily="18" charset="-127"/>
                <a:cs typeface="+mn-cs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30188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ctr" defTabSz="8382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1200" b="0" i="0" u="none" strike="noStrike" kern="1200" cap="none" spc="0" normalizeH="0" baseline="0" noProof="0">
                <a:ln>
                  <a:noFill/>
                </a:ln>
                <a:gradFill>
                  <a:gsLst>
                    <a:gs pos="0">
                      <a:srgbClr val="FF0000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/>
                <a:uLnTx/>
                <a:uFillTx/>
                <a:latin typeface="현대하모니 M" pitchFamily="18" charset="-127"/>
                <a:ea typeface="현대하모니 M" pitchFamily="18" charset="-127"/>
                <a:cs typeface="+mn-cs"/>
              </a:rPr>
              <a:t>보안 등급</a:t>
            </a:r>
            <a:endParaRPr kumimoji="1" lang="ko-KR" altLang="en-US" sz="1400" b="0" i="0" u="none" strike="noStrike" kern="1200" cap="none" spc="0" normalizeH="0" baseline="0" noProof="0">
              <a:ln>
                <a:noFill/>
              </a:ln>
              <a:gradFill>
                <a:gsLst>
                  <a:gs pos="0">
                    <a:srgbClr val="FF0000"/>
                  </a:gs>
                  <a:gs pos="100000">
                    <a:srgbClr val="FF0000"/>
                  </a:gs>
                </a:gsLst>
                <a:lin ang="5400000" scaled="1"/>
              </a:gradFill>
              <a:effectLst/>
              <a:uLnTx/>
              <a:uFillTx/>
              <a:latin typeface="현대하모니 M" pitchFamily="18" charset="-127"/>
              <a:ea typeface="현대하모니 M" pitchFamily="18" charset="-127"/>
              <a:cs typeface="+mn-cs"/>
            </a:endParaRPr>
          </a:p>
        </p:txBody>
      </p:sp>
      <p:sp>
        <p:nvSpPr>
          <p:cNvPr id="9" name="텍스트 개체 틀 6">
            <a:extLst>
              <a:ext uri="{FF2B5EF4-FFF2-40B4-BE49-F238E27FC236}">
                <a16:creationId xmlns:a16="http://schemas.microsoft.com/office/drawing/2014/main" id="{E9856D68-7C67-EBDB-76AB-654077683718}"/>
              </a:ext>
            </a:extLst>
          </p:cNvPr>
          <p:cNvSpPr txBox="1">
            <a:spLocks/>
          </p:cNvSpPr>
          <p:nvPr/>
        </p:nvSpPr>
        <p:spPr>
          <a:xfrm>
            <a:off x="273050" y="633725"/>
            <a:ext cx="9359900" cy="2585726"/>
          </a:xfrm>
          <a:prstGeom prst="rect">
            <a:avLst/>
          </a:prstGeom>
        </p:spPr>
        <p:txBody>
          <a:bodyPr/>
          <a:lstStyle>
            <a:lvl1pPr marL="0" indent="0" algn="l" defTabSz="742950" rtl="0" eaLnBrk="1" latinLnBrk="1" hangingPunct="1">
              <a:lnSpc>
                <a:spcPct val="120000"/>
              </a:lnSpc>
              <a:spcBef>
                <a:spcPts val="813"/>
              </a:spcBef>
              <a:buFont typeface="현대산스 Head Bold" panose="020B0600000101010101" pitchFamily="50" charset="-127"/>
              <a:buNone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defRPr>
            </a:lvl1pPr>
            <a:lvl2pPr marL="465750" indent="-285750" algn="l" defTabSz="742950" rtl="0" eaLnBrk="1" latinLnBrk="1" hangingPunct="1">
              <a:lnSpc>
                <a:spcPct val="120000"/>
              </a:lnSpc>
              <a:spcBef>
                <a:spcPts val="0"/>
              </a:spcBef>
              <a:buFont typeface="현대산스 Head" panose="020B0600000101010101" pitchFamily="50" charset="-127"/>
              <a:buChar char="－"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defRPr>
            </a:lvl2pPr>
            <a:lvl3pPr marL="9286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현대산스 Head Bold" panose="020B0600000101010101" pitchFamily="50" charset="-127"/>
              <a:buNone/>
              <a:tabLst/>
              <a:defRPr/>
            </a:pPr>
            <a:r>
              <a:rPr kumimoji="0" lang="en-US" altLang="ko-KR" sz="16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rPr>
              <a:t>Requirement – (3) Criteria for Open-Source Vulnerability</a:t>
            </a:r>
          </a:p>
          <a:p>
            <a:pPr marL="465750" marR="0" lvl="1" indent="-28575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altLang="ko-KR" sz="13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rPr>
              <a:t>Scan date : only scan results conducted within 6 months prior to submission to the OEM are accepted </a:t>
            </a:r>
            <a:br>
              <a:rPr kumimoji="0" lang="en-US" altLang="ko-KR" sz="13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rPr>
            </a:br>
            <a:r>
              <a:rPr kumimoji="0" lang="en-US" altLang="ko-KR" sz="13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rPr>
              <a:t>                  (For vehicles sold in China, scan must be within 5 months prior to the VTA certification audit date)</a:t>
            </a:r>
          </a:p>
          <a:p>
            <a:pPr marL="465750" marR="0" lvl="1" indent="-28575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ko-KR" sz="13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</a:rPr>
              <a:t>Vulnerability DB update: the scan must be performed using the latest vulnerability database as of the scan date.</a:t>
            </a:r>
          </a:p>
          <a:p>
            <a:pPr marL="465750" marR="0" lvl="1" indent="-28575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ko-KR" sz="13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</a:rPr>
              <a:t>Mandatory vulnerability patch criteria </a:t>
            </a:r>
          </a:p>
          <a:p>
            <a:pPr marL="180000" marR="0" lvl="1" indent="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altLang="ko-KR" sz="1300" b="1" kern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      </a:t>
            </a:r>
            <a:r>
              <a:rPr lang="en-US" altLang="ko-KR" sz="1200" b="1" kern="0" dirty="0">
                <a:ln>
                  <a:noFill/>
                </a:ln>
                <a:solidFill>
                  <a:srgbClr val="005CC7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① CVE: CVSS v3 base score of 7.0 or higher         </a:t>
            </a:r>
            <a:r>
              <a:rPr lang="en-US" altLang="ko-KR" sz="12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② CAVD: Vulnerability detection results rated High or above</a:t>
            </a:r>
          </a:p>
          <a:p>
            <a:pPr marL="465750" marR="0" lvl="1" indent="-28575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ko-KR" sz="13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</a:rPr>
              <a:t>Projects without Open-Source usage </a:t>
            </a:r>
            <a:r>
              <a:rPr kumimoji="0" lang="en-US" altLang="ko-KR" sz="13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rPr>
              <a:t>: must provide evidence of non-use through the results of a scan  tool </a:t>
            </a:r>
          </a:p>
          <a:p>
            <a:pPr marL="180000" marR="0" lvl="1" indent="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altLang="ko-KR" sz="13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</a:rPr>
              <a:t>      (</a:t>
            </a:r>
            <a:r>
              <a:rPr kumimoji="0" lang="en-US" altLang="ko-KR" sz="13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rPr>
              <a:t>exception to tool pool requirement)</a:t>
            </a:r>
          </a:p>
          <a:p>
            <a:pPr marR="0" lvl="1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altLang="ko-KR" sz="13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rPr>
              <a:t>For projects without Open-Source usage, scan date requirements do not apply</a:t>
            </a:r>
            <a:endParaRPr kumimoji="0" lang="ko-KR" altLang="en-US" sz="1600" b="0" i="0" u="none" strike="noStrike" kern="1200" cap="none" spc="0" normalizeH="0" baseline="0" noProof="0" dirty="0">
              <a:ln>
                <a:solidFill>
                  <a:srgbClr val="FFFFFF">
                    <a:lumMod val="75000"/>
                    <a:alpha val="0"/>
                  </a:srgbClr>
                </a:solidFill>
              </a:ln>
              <a:solidFill>
                <a:srgbClr val="000000"/>
              </a:solidFill>
              <a:effectLst/>
              <a:uLnTx/>
              <a:uFillTx/>
              <a:latin typeface="현대하모니 M" panose="02020603020101020101" pitchFamily="18" charset="-127"/>
              <a:ea typeface="현대하모니 M" panose="02020603020101020101" pitchFamily="18" charset="-127"/>
              <a:cs typeface="+mn-cs"/>
            </a:endParaRPr>
          </a:p>
        </p:txBody>
      </p:sp>
      <p:sp>
        <p:nvSpPr>
          <p:cNvPr id="3" name="텍스트 개체 틀 6">
            <a:extLst>
              <a:ext uri="{FF2B5EF4-FFF2-40B4-BE49-F238E27FC236}">
                <a16:creationId xmlns:a16="http://schemas.microsoft.com/office/drawing/2014/main" id="{6BB19A7D-7F65-D21E-91BF-7FFB98B9F601}"/>
              </a:ext>
            </a:extLst>
          </p:cNvPr>
          <p:cNvSpPr txBox="1">
            <a:spLocks/>
          </p:cNvSpPr>
          <p:nvPr/>
        </p:nvSpPr>
        <p:spPr>
          <a:xfrm>
            <a:off x="273050" y="3162838"/>
            <a:ext cx="9359900" cy="3628487"/>
          </a:xfrm>
          <a:prstGeom prst="rect">
            <a:avLst/>
          </a:prstGeom>
        </p:spPr>
        <p:txBody>
          <a:bodyPr/>
          <a:lstStyle>
            <a:lvl1pPr marL="0" indent="0" algn="l" defTabSz="742950" rtl="0" eaLnBrk="1" latinLnBrk="1" hangingPunct="1">
              <a:lnSpc>
                <a:spcPct val="120000"/>
              </a:lnSpc>
              <a:spcBef>
                <a:spcPts val="813"/>
              </a:spcBef>
              <a:buFont typeface="현대산스 Head Bold" panose="020B0600000101010101" pitchFamily="50" charset="-127"/>
              <a:buNone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defRPr>
            </a:lvl1pPr>
            <a:lvl2pPr marL="465750" indent="-285750" algn="l" defTabSz="742950" rtl="0" eaLnBrk="1" latinLnBrk="1" hangingPunct="1">
              <a:lnSpc>
                <a:spcPct val="120000"/>
              </a:lnSpc>
              <a:spcBef>
                <a:spcPts val="0"/>
              </a:spcBef>
              <a:buFont typeface="현대산스 Head" panose="020B0600000101010101" pitchFamily="50" charset="-127"/>
              <a:buChar char="－"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defRPr>
            </a:lvl2pPr>
            <a:lvl3pPr marL="9286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현대산스 Head Bold" panose="020B0600000101010101" pitchFamily="50" charset="-127"/>
              <a:buNone/>
              <a:tabLst/>
              <a:defRPr/>
            </a:pPr>
            <a:r>
              <a:rPr kumimoji="0" lang="en-US" altLang="ko-KR" sz="16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rPr>
              <a:t>Requirement – (4) Submission of Test Reports</a:t>
            </a:r>
          </a:p>
          <a:p>
            <a:pPr marL="465750" marR="0" lvl="1" indent="-28575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ko-KR" sz="13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</a:rPr>
              <a:t>Establish the submission schedule in consultation with the Mobis design department</a:t>
            </a:r>
          </a:p>
          <a:p>
            <a:pPr marL="465750" marR="0" lvl="1" indent="-28575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ko-KR" sz="13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</a:rPr>
              <a:t>Customer-required submission timing : ESIR / official release after ESIR / additional submission requests due to vehicle certification such as regulations and VTA.</a:t>
            </a:r>
          </a:p>
          <a:p>
            <a:pPr marL="465750" marR="0" lvl="1" indent="-28575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ko-KR" sz="13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</a:rPr>
              <a:t>Test</a:t>
            </a:r>
            <a:r>
              <a:rPr lang="ko-KR" altLang="en-US" sz="13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</a:rPr>
              <a:t> </a:t>
            </a:r>
            <a:r>
              <a:rPr lang="en-US" altLang="ko-KR" sz="13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</a:rPr>
              <a:t>report</a:t>
            </a:r>
            <a:r>
              <a:rPr lang="ko-KR" altLang="en-US" sz="13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</a:rPr>
              <a:t> </a:t>
            </a:r>
            <a:r>
              <a:rPr lang="en-US" altLang="ko-KR" sz="13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</a:rPr>
              <a:t>template</a:t>
            </a:r>
            <a:endParaRPr kumimoji="0" lang="en-US" altLang="ko-KR" sz="1300" b="0" i="0" u="none" strike="noStrike" kern="1200" cap="none" spc="0" normalizeH="0" baseline="0" noProof="0" dirty="0">
              <a:ln>
                <a:solidFill>
                  <a:srgbClr val="FFFFFF">
                    <a:lumMod val="75000"/>
                    <a:alpha val="0"/>
                  </a:srgbClr>
                </a:solidFill>
              </a:ln>
              <a:solidFill>
                <a:srgbClr val="000000"/>
              </a:solidFill>
              <a:effectLst/>
              <a:uLnTx/>
              <a:uFillTx/>
              <a:latin typeface="현대하모니 M" panose="02020603020101020101" pitchFamily="18" charset="-127"/>
              <a:ea typeface="현대하모니 M" panose="02020603020101020101" pitchFamily="18" charset="-127"/>
              <a:cs typeface="+mn-cs"/>
            </a:endParaRPr>
          </a:p>
          <a:p>
            <a:pPr marL="465750" marR="0" lvl="1" indent="-28575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altLang="ko-KR" sz="13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rPr>
              <a:t>Compliance requirements when preparing the test report </a:t>
            </a:r>
            <a:r>
              <a:rPr kumimoji="0" lang="en-US" altLang="ko-KR" sz="12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rPr>
              <a:t>(If not satisfied, the report may need to be rewritten).</a:t>
            </a:r>
          </a:p>
          <a:p>
            <a:pPr marL="180000" marR="0" lvl="1" indent="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현대산스 Head" panose="020B0600000101010101" pitchFamily="50" charset="-127"/>
              <a:buNone/>
              <a:tabLst/>
              <a:defRPr/>
            </a:pPr>
            <a:br>
              <a:rPr kumimoji="0" lang="en-US" altLang="ko-KR" sz="12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rPr>
            </a:br>
            <a:br>
              <a:rPr kumimoji="0" lang="en-US" altLang="ko-KR" sz="12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</a:br>
            <a:br>
              <a:rPr kumimoji="0" lang="en-US" altLang="ko-KR" sz="12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</a:br>
            <a:endParaRPr kumimoji="0" lang="en-US" altLang="ko-KR" sz="1400" b="0" i="0" u="none" strike="noStrike" kern="1200" cap="none" spc="0" normalizeH="0" baseline="0" noProof="0" dirty="0">
              <a:ln>
                <a:solidFill>
                  <a:srgbClr val="FFFFFF">
                    <a:lumMod val="75000"/>
                    <a:alpha val="0"/>
                  </a:srgbClr>
                </a:solidFill>
              </a:ln>
              <a:solidFill>
                <a:srgbClr val="FF0000"/>
              </a:solidFill>
              <a:effectLst/>
              <a:uLnTx/>
              <a:uFillTx/>
              <a:latin typeface="현대하모니 L" panose="02020603020101020101" pitchFamily="18" charset="-127"/>
              <a:ea typeface="현대하모니 L" panose="02020603020101020101" pitchFamily="18" charset="-127"/>
              <a:cs typeface="+mn-cs"/>
            </a:endParaRPr>
          </a:p>
        </p:txBody>
      </p:sp>
      <p:sp>
        <p:nvSpPr>
          <p:cNvPr id="2" name="텍스트 개체 틀 2">
            <a:extLst>
              <a:ext uri="{FF2B5EF4-FFF2-40B4-BE49-F238E27FC236}">
                <a16:creationId xmlns:a16="http://schemas.microsoft.com/office/drawing/2014/main" id="{166B91B1-4EC6-A7E1-CFC1-24416A5A5CA4}"/>
              </a:ext>
            </a:extLst>
          </p:cNvPr>
          <p:cNvSpPr txBox="1">
            <a:spLocks/>
          </p:cNvSpPr>
          <p:nvPr/>
        </p:nvSpPr>
        <p:spPr>
          <a:xfrm>
            <a:off x="252342" y="181916"/>
            <a:ext cx="8699634" cy="4387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742950" rtl="0" eaLnBrk="1" latinLnBrk="1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None/>
              <a:defRPr sz="20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defRPr>
            </a:lvl1pPr>
            <a:lvl2pPr marL="5572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2pPr>
            <a:lvl3pPr marL="9286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3pPr>
            <a:lvl4pPr marL="13001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4pPr>
            <a:lvl5pPr marL="16716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5pPr>
            <a:lvl6pPr marL="20431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kumimoji="0" lang="en-US" altLang="ko-KR" sz="18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rPr>
              <a:t>Open-Source SW Vulnerability Scan Specification </a:t>
            </a:r>
            <a:r>
              <a:rPr lang="en-US" altLang="ko-KR" sz="12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</a:rPr>
              <a:t>(ES95489-24, rev5 based)</a:t>
            </a:r>
            <a:endParaRPr lang="ko-KR" altLang="en-US" sz="1200" dirty="0">
              <a:ln>
                <a:solidFill>
                  <a:srgbClr val="FFFFFF">
                    <a:lumMod val="75000"/>
                    <a:alpha val="0"/>
                  </a:srgbClr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19" name="텍스트 개체 틀 6">
            <a:extLst>
              <a:ext uri="{FF2B5EF4-FFF2-40B4-BE49-F238E27FC236}">
                <a16:creationId xmlns:a16="http://schemas.microsoft.com/office/drawing/2014/main" id="{35DC4FD5-2004-6283-D797-C9641284081C}"/>
              </a:ext>
            </a:extLst>
          </p:cNvPr>
          <p:cNvSpPr txBox="1">
            <a:spLocks/>
          </p:cNvSpPr>
          <p:nvPr/>
        </p:nvSpPr>
        <p:spPr>
          <a:xfrm>
            <a:off x="539750" y="4817402"/>
            <a:ext cx="9359900" cy="2255480"/>
          </a:xfrm>
          <a:prstGeom prst="rect">
            <a:avLst/>
          </a:prstGeom>
        </p:spPr>
        <p:txBody>
          <a:bodyPr/>
          <a:lstStyle>
            <a:lvl1pPr marL="0" indent="0" algn="l" defTabSz="742950" rtl="0" eaLnBrk="1" latinLnBrk="1" hangingPunct="1">
              <a:lnSpc>
                <a:spcPct val="120000"/>
              </a:lnSpc>
              <a:spcBef>
                <a:spcPts val="813"/>
              </a:spcBef>
              <a:buFont typeface="현대산스 Head Bold" panose="020B0600000101010101" pitchFamily="50" charset="-127"/>
              <a:buNone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defRPr>
            </a:lvl1pPr>
            <a:lvl2pPr marL="465750" indent="-285750" algn="l" defTabSz="742950" rtl="0" eaLnBrk="1" latinLnBrk="1" hangingPunct="1">
              <a:lnSpc>
                <a:spcPct val="120000"/>
              </a:lnSpc>
              <a:spcBef>
                <a:spcPts val="0"/>
              </a:spcBef>
              <a:buFont typeface="현대산스 Head" panose="020B0600000101010101" pitchFamily="50" charset="-127"/>
              <a:buChar char="－"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defRPr>
            </a:lvl2pPr>
            <a:lvl3pPr marL="9286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marR="0" lvl="1" indent="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현대산스 Head" panose="020B0600000101010101" pitchFamily="50" charset="-127"/>
              <a:buNone/>
              <a:tabLst/>
              <a:defRPr/>
            </a:pPr>
            <a:r>
              <a:rPr kumimoji="0" lang="ko-KR" altLang="en-US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① </a:t>
            </a:r>
            <a: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Mandatory completion of required fields according to the template.</a:t>
            </a:r>
            <a:b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</a:br>
            <a: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② The tool and version used must be specified and the tool must be included in the customer’s tool pool.</a:t>
            </a:r>
            <a:b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</a:br>
            <a: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③ The original report provided by the tool must be attached (in the “Attach.” section).</a:t>
            </a:r>
            <a:b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</a:br>
            <a: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④ Evidence of vulnerability database update for the tool used must be submitted.</a:t>
            </a:r>
            <a:b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</a:br>
            <a: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⑤ Input the remediation results for High/Critical vulnerabilities :</a:t>
            </a:r>
            <a:b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</a:br>
            <a: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  - Patched : provide the official patch URL applied or details proving that the patch was applied.</a:t>
            </a:r>
            <a:b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</a:br>
            <a:r>
              <a:rPr kumimoji="0" lang="ko-KR" altLang="en-US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  </a:t>
            </a:r>
            <a: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- Justified : a justification reason must be provided, along with evidence supporting the justification.</a:t>
            </a:r>
            <a:b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</a:br>
            <a: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     </a:t>
            </a:r>
            <a:r>
              <a:rPr lang="ko-KR" altLang="en-US" sz="11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└</a:t>
            </a:r>
            <a: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 Each CVE must be proven to pose no security risk, and the justification must follow the “How to Write Justification in the Report.”</a:t>
            </a:r>
            <a:b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</a:br>
            <a: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9A9A9A">
                    <a:lumMod val="50000"/>
                  </a:srgbClr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  - Risk Accepted : In cases of risk acceptance, clear reasons and impact analysis results must be provided, followed by consultation </a:t>
            </a:r>
            <a:b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9A9A9A">
                    <a:lumMod val="50000"/>
                  </a:srgbClr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</a:br>
            <a: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9A9A9A">
                    <a:lumMod val="50000"/>
                  </a:srgbClr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                             with Mobis/customer design departments and approval from relevant executives.</a:t>
            </a:r>
            <a:endParaRPr kumimoji="0" lang="en-US" altLang="ko-KR" sz="1100" b="0" i="0" u="none" strike="noStrike" kern="1200" cap="none" spc="0" normalizeH="0" baseline="0" noProof="0" dirty="0">
              <a:ln>
                <a:solidFill>
                  <a:srgbClr val="FFFFFF">
                    <a:lumMod val="75000"/>
                    <a:alpha val="0"/>
                  </a:srgbClr>
                </a:solidFill>
              </a:ln>
              <a:solidFill>
                <a:srgbClr val="000000"/>
              </a:solidFill>
              <a:effectLst/>
              <a:uLnTx/>
              <a:uFillTx/>
              <a:latin typeface="현대하모니 L" panose="02020603020101020101" pitchFamily="18" charset="-127"/>
              <a:ea typeface="현대하모니 L" panose="02020603020101020101" pitchFamily="18" charset="-127"/>
              <a:cs typeface="+mn-cs"/>
            </a:endParaRPr>
          </a:p>
          <a:p>
            <a:pPr marL="180000" marR="0" lvl="1" indent="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현대산스 Head" panose="020B0600000101010101" pitchFamily="50" charset="-127"/>
              <a:buNone/>
              <a:tabLst/>
              <a:defRPr/>
            </a:pPr>
            <a:endParaRPr kumimoji="0" lang="en-US" altLang="ko-KR" sz="1100" b="0" i="0" u="none" strike="noStrike" kern="1200" cap="none" spc="0" normalizeH="0" baseline="0" noProof="0" dirty="0">
              <a:ln>
                <a:solidFill>
                  <a:srgbClr val="FFFFFF">
                    <a:lumMod val="75000"/>
                    <a:alpha val="0"/>
                  </a:srgbClr>
                </a:solidFill>
              </a:ln>
              <a:solidFill>
                <a:srgbClr val="000000"/>
              </a:solidFill>
              <a:effectLst/>
              <a:uLnTx/>
              <a:uFillTx/>
              <a:latin typeface="현대하모니 L" panose="02020603020101020101" pitchFamily="18" charset="-127"/>
              <a:ea typeface="현대하모니 L" panose="02020603020101020101" pitchFamily="18" charset="-127"/>
              <a:cs typeface="+mn-cs"/>
            </a:endParaRPr>
          </a:p>
        </p:txBody>
      </p:sp>
      <p:graphicFrame>
        <p:nvGraphicFramePr>
          <p:cNvPr id="6" name="개체 5">
            <a:extLst>
              <a:ext uri="{FF2B5EF4-FFF2-40B4-BE49-F238E27FC236}">
                <a16:creationId xmlns:a16="http://schemas.microsoft.com/office/drawing/2014/main" id="{E51CA3D7-0D72-2689-F0BB-CE60F6DFE9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3876816"/>
              </p:ext>
            </p:extLst>
          </p:nvPr>
        </p:nvGraphicFramePr>
        <p:xfrm>
          <a:off x="2462920" y="4309983"/>
          <a:ext cx="3810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showAsIcon="1" r:id="rId2" imgW="381029" imgH="771525" progId="Excel.Sheet.12">
                  <p:embed/>
                </p:oleObj>
              </mc:Choice>
              <mc:Fallback>
                <p:oleObj name="Worksheet" showAsIcon="1" r:id="rId2" imgW="381029" imgH="771525" progId="Excel.Sheet.12">
                  <p:embed/>
                  <p:pic>
                    <p:nvPicPr>
                      <p:cNvPr id="6" name="개체 5">
                        <a:extLst>
                          <a:ext uri="{FF2B5EF4-FFF2-40B4-BE49-F238E27FC236}">
                            <a16:creationId xmlns:a16="http://schemas.microsoft.com/office/drawing/2014/main" id="{E51CA3D7-0D72-2689-F0BB-CE60F6DFE9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62920" y="4309983"/>
                        <a:ext cx="3810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356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129775-FB44-4C87-275C-92D1064178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56">
            <a:extLst>
              <a:ext uri="{FF2B5EF4-FFF2-40B4-BE49-F238E27FC236}">
                <a16:creationId xmlns:a16="http://schemas.microsoft.com/office/drawing/2014/main" id="{66F3073C-0D2D-DFA3-F1DC-AE7199D3AE42}"/>
              </a:ext>
            </a:extLst>
          </p:cNvPr>
          <p:cNvSpPr txBox="1">
            <a:spLocks/>
          </p:cNvSpPr>
          <p:nvPr/>
        </p:nvSpPr>
        <p:spPr>
          <a:xfrm>
            <a:off x="8762227" y="179015"/>
            <a:ext cx="864000" cy="2873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3969" tIns="57600" rIns="83969" bIns="41985" anchor="ctr" anchorCtr="0">
            <a:noAutofit/>
          </a:bodyPr>
          <a:lstStyle>
            <a:lvl1pPr marL="0" indent="0" algn="ctr" rtl="0" eaLnBrk="0" fontAlgn="base" latinLnBrk="1" hangingPunct="0">
              <a:spcBef>
                <a:spcPct val="20000"/>
              </a:spcBef>
              <a:spcAft>
                <a:spcPct val="0"/>
              </a:spcAft>
              <a:buNone/>
              <a:defRPr kumimoji="1" lang="ko-KR" altLang="en-US" sz="1100" kern="1200" dirty="0" smtClean="0">
                <a:solidFill>
                  <a:srgbClr val="FF0000"/>
                </a:solidFill>
                <a:latin typeface="현대하모니 M" pitchFamily="18" charset="-127"/>
                <a:ea typeface="현대하모니 M" pitchFamily="18" charset="-127"/>
                <a:cs typeface="+mn-cs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30188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ctr" defTabSz="8382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1200" b="0" i="0" u="none" strike="noStrike" kern="1200" cap="none" spc="0" normalizeH="0" baseline="0" noProof="0">
                <a:ln>
                  <a:noFill/>
                </a:ln>
                <a:gradFill>
                  <a:gsLst>
                    <a:gs pos="0">
                      <a:srgbClr val="FF0000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/>
                <a:uLnTx/>
                <a:uFillTx/>
                <a:latin typeface="현대하모니 M" pitchFamily="18" charset="-127"/>
                <a:ea typeface="현대하모니 M" pitchFamily="18" charset="-127"/>
                <a:cs typeface="+mn-cs"/>
              </a:rPr>
              <a:t>보안 등급</a:t>
            </a:r>
            <a:endParaRPr kumimoji="1" lang="ko-KR" altLang="en-US" sz="1400" b="0" i="0" u="none" strike="noStrike" kern="1200" cap="none" spc="0" normalizeH="0" baseline="0" noProof="0">
              <a:ln>
                <a:noFill/>
              </a:ln>
              <a:gradFill>
                <a:gsLst>
                  <a:gs pos="0">
                    <a:srgbClr val="FF0000"/>
                  </a:gs>
                  <a:gs pos="100000">
                    <a:srgbClr val="FF0000"/>
                  </a:gs>
                </a:gsLst>
                <a:lin ang="5400000" scaled="1"/>
              </a:gradFill>
              <a:effectLst/>
              <a:uLnTx/>
              <a:uFillTx/>
              <a:latin typeface="현대하모니 M" pitchFamily="18" charset="-127"/>
              <a:ea typeface="현대하모니 M" pitchFamily="18" charset="-127"/>
              <a:cs typeface="+mn-cs"/>
            </a:endParaRPr>
          </a:p>
        </p:txBody>
      </p:sp>
      <p:sp>
        <p:nvSpPr>
          <p:cNvPr id="9" name="텍스트 개체 틀 6">
            <a:extLst>
              <a:ext uri="{FF2B5EF4-FFF2-40B4-BE49-F238E27FC236}">
                <a16:creationId xmlns:a16="http://schemas.microsoft.com/office/drawing/2014/main" id="{9A406BA2-323F-25DA-FE5C-BDA1DFC13CED}"/>
              </a:ext>
            </a:extLst>
          </p:cNvPr>
          <p:cNvSpPr txBox="1">
            <a:spLocks/>
          </p:cNvSpPr>
          <p:nvPr/>
        </p:nvSpPr>
        <p:spPr>
          <a:xfrm>
            <a:off x="273050" y="633724"/>
            <a:ext cx="9461500" cy="4370825"/>
          </a:xfrm>
          <a:prstGeom prst="rect">
            <a:avLst/>
          </a:prstGeom>
        </p:spPr>
        <p:txBody>
          <a:bodyPr/>
          <a:lstStyle>
            <a:lvl1pPr marL="0" indent="0" algn="l" defTabSz="742950" rtl="0" eaLnBrk="1" latinLnBrk="1" hangingPunct="1">
              <a:lnSpc>
                <a:spcPct val="120000"/>
              </a:lnSpc>
              <a:spcBef>
                <a:spcPts val="813"/>
              </a:spcBef>
              <a:buFont typeface="현대산스 Head Bold" panose="020B0600000101010101" pitchFamily="50" charset="-127"/>
              <a:buNone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defRPr>
            </a:lvl1pPr>
            <a:lvl2pPr marL="465750" indent="-285750" algn="l" defTabSz="742950" rtl="0" eaLnBrk="1" latinLnBrk="1" hangingPunct="1">
              <a:lnSpc>
                <a:spcPct val="120000"/>
              </a:lnSpc>
              <a:spcBef>
                <a:spcPts val="0"/>
              </a:spcBef>
              <a:buFont typeface="현대산스 Head" panose="020B0600000101010101" pitchFamily="50" charset="-127"/>
              <a:buChar char="－"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defRPr>
            </a:lvl2pPr>
            <a:lvl3pPr marL="9286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현대산스 Head Bold" panose="020B0600000101010101" pitchFamily="50" charset="-127"/>
              <a:buNone/>
              <a:tabLst/>
              <a:defRPr/>
            </a:pPr>
            <a:r>
              <a:rPr kumimoji="0" lang="en-US" altLang="ko-KR" sz="16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rPr>
              <a:t>Requirement – (4) Submission of Test Reports</a:t>
            </a:r>
          </a:p>
          <a:p>
            <a:pPr lvl="1">
              <a:spcBef>
                <a:spcPts val="300"/>
              </a:spcBef>
              <a:buFontTx/>
              <a:buChar char="-"/>
              <a:defRPr/>
            </a:pPr>
            <a:r>
              <a:rPr kumimoji="0" lang="en-US" altLang="ko-KR" sz="14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rPr>
              <a:t>Examples of Justification Reasons</a:t>
            </a:r>
            <a:br>
              <a:rPr kumimoji="0" lang="en-US" altLang="ko-KR" sz="14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rPr>
            </a:br>
            <a:r>
              <a:rPr kumimoji="0" lang="en-US" altLang="ko-KR" sz="1200" b="1" i="0" u="none" strike="noStrike" kern="0" cap="none" spc="0" normalizeH="0" baseline="0" noProof="0" dirty="0">
                <a:ln>
                  <a:noFill/>
                </a:ln>
                <a:solidFill>
                  <a:srgbClr val="005CC7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: The justification must clearly state that the identified vulnerability has no impact on the product </a:t>
            </a:r>
            <a:br>
              <a:rPr kumimoji="0" lang="en-US" altLang="ko-KR" sz="1200" b="1" i="0" u="none" strike="noStrike" kern="0" cap="none" spc="0" normalizeH="0" baseline="0" noProof="0" dirty="0">
                <a:ln>
                  <a:noFill/>
                </a:ln>
                <a:solidFill>
                  <a:srgbClr val="005CC7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</a:br>
            <a:r>
              <a:rPr kumimoji="0" lang="en-US" altLang="ko-KR" sz="1200" b="1" i="0" u="none" strike="noStrike" kern="0" cap="none" spc="0" normalizeH="0" baseline="0" noProof="0" dirty="0">
                <a:ln>
                  <a:noFill/>
                </a:ln>
                <a:solidFill>
                  <a:srgbClr val="005CC7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  (Do not write reasons such as ‘no abnormal function operation’)</a:t>
            </a:r>
            <a:br>
              <a:rPr kumimoji="0" lang="en-US" altLang="ko-KR" sz="12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</a:br>
            <a:r>
              <a:rPr kumimoji="0" lang="en-US" altLang="ko-KR" sz="12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: The following are only representative examples; other acceptable reasons may exist.</a:t>
            </a:r>
            <a:br>
              <a:rPr kumimoji="0" lang="en-US" altLang="ko-KR" sz="12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</a:br>
            <a:r>
              <a:rPr lang="en-US" altLang="ko-KR" sz="12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  However, justification can only be finalized through consultation with the OEM</a:t>
            </a:r>
            <a:r>
              <a:rPr kumimoji="0" lang="en-US" altLang="ko-KR" sz="1200" b="1" i="0" u="none" strike="noStrike" kern="0" cap="none" spc="0" normalizeH="0" baseline="0" noProof="0" dirty="0">
                <a:ln>
                  <a:noFill/>
                </a:ln>
                <a:solidFill>
                  <a:srgbClr val="005CC7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 </a:t>
            </a:r>
            <a:br>
              <a:rPr kumimoji="0" lang="en-US" altLang="ko-KR" sz="1200" b="1" i="0" u="none" strike="noStrike" kern="0" cap="none" spc="0" normalizeH="0" baseline="0" noProof="0" dirty="0">
                <a:ln>
                  <a:noFill/>
                </a:ln>
                <a:solidFill>
                  <a:srgbClr val="005CC7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</a:br>
            <a:r>
              <a:rPr kumimoji="0" lang="en-US" altLang="ko-KR" sz="1200" b="1" i="0" u="none" strike="noStrike" kern="0" cap="none" spc="0" normalizeH="0" baseline="0" noProof="0" dirty="0">
                <a:ln>
                  <a:noFill/>
                </a:ln>
                <a:solidFill>
                  <a:srgbClr val="005CC7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  if there is logical evidence proving no impact on the product.</a:t>
            </a:r>
            <a:br>
              <a:rPr kumimoji="0" lang="en-US" altLang="ko-KR" sz="12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</a:br>
            <a:br>
              <a:rPr kumimoji="0" lang="en-US" altLang="ko-KR" sz="4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</a:br>
            <a:r>
              <a:rPr kumimoji="0" lang="en-US" altLang="ko-KR" sz="4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   </a:t>
            </a:r>
            <a:br>
              <a:rPr kumimoji="0" lang="en-US" altLang="ko-KR" sz="4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</a:br>
            <a:r>
              <a:rPr lang="en-US" altLang="ko-KR" sz="11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① When the relevant open source is not included in the production firmware, resulting in no impact.</a:t>
            </a:r>
            <a:br>
              <a:rPr lang="en-US" altLang="ko-KR" sz="11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</a:br>
            <a:r>
              <a:rPr lang="en-US" altLang="ko-KR" sz="11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② When the settings for functions or areas affected by the CVE vulnerability are disabled resulting in no impact. (e.g., </a:t>
            </a:r>
            <a:r>
              <a:rPr lang="en-US" altLang="ko-KR" sz="1100" dirty="0" err="1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kconfig</a:t>
            </a:r>
            <a:r>
              <a:rPr lang="en-US" altLang="ko-KR" sz="11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 disable),</a:t>
            </a:r>
            <a:br>
              <a:rPr lang="en-US" altLang="ko-KR" sz="11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</a:br>
            <a:r>
              <a:rPr lang="en-US" altLang="ko-KR" sz="11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③ When the OS, architecture, or structure affected by the CVE vulnerability differs, resulting in no impact </a:t>
            </a:r>
            <a:br>
              <a:rPr lang="en-US" altLang="ko-KR" sz="11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</a:br>
            <a:r>
              <a:rPr lang="en-US" altLang="ko-KR" sz="11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     (e.g., a CVE that affects Windows OS).</a:t>
            </a:r>
            <a:br>
              <a:rPr lang="en-US" altLang="ko-KR" sz="11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</a:br>
            <a:r>
              <a:rPr lang="en-US" altLang="ko-KR" sz="11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④ When the file or vulnerable function that requires a patch for the CVE vulnerability does not exist in the code, resulting in no impact.</a:t>
            </a:r>
            <a:br>
              <a:rPr lang="en-US" altLang="ko-KR" sz="11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</a:br>
            <a:br>
              <a:rPr kumimoji="0" lang="en-US" altLang="ko-KR" sz="4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</a:br>
            <a:endParaRPr kumimoji="0" lang="en-US" altLang="ko-KR" sz="100" b="0" i="0" u="none" strike="noStrike" kern="1200" cap="none" spc="0" normalizeH="0" baseline="0" noProof="0" dirty="0">
              <a:ln>
                <a:solidFill>
                  <a:srgbClr val="FFFFFF">
                    <a:lumMod val="75000"/>
                    <a:alpha val="0"/>
                  </a:srgbClr>
                </a:solidFill>
              </a:ln>
              <a:solidFill>
                <a:srgbClr val="000000"/>
              </a:solidFill>
              <a:effectLst/>
              <a:uLnTx/>
              <a:uFillTx/>
              <a:latin typeface="현대하모니 L" panose="02020603020101020101" pitchFamily="18" charset="-127"/>
              <a:ea typeface="현대하모니 L" panose="02020603020101020101" pitchFamily="18" charset="-127"/>
              <a:cs typeface="+mn-cs"/>
            </a:endParaRPr>
          </a:p>
          <a:p>
            <a:pPr marL="465750" marR="0" lvl="1" indent="-28575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altLang="ko-KR" sz="14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rPr>
              <a:t>How to Write Justification in the Report</a:t>
            </a:r>
            <a:br>
              <a:rPr kumimoji="0" lang="en-US" altLang="ko-KR" sz="14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rPr>
            </a:br>
            <a: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: Write the justification reason in a category format so that it can be easily verified during VTA certification using filters and use the tag format</a:t>
            </a:r>
            <a:b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</a:br>
            <a: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:  </a:t>
            </a:r>
            <a:r>
              <a:rPr lang="en-US" altLang="ko-KR" sz="11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Examples</a:t>
            </a:r>
            <a:r>
              <a:rPr lang="ko-KR" altLang="en-US" sz="11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 </a:t>
            </a:r>
            <a:r>
              <a:rPr lang="en-US" altLang="ko-KR" sz="11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of</a:t>
            </a:r>
            <a:r>
              <a:rPr lang="ko-KR" altLang="en-US" sz="11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 </a:t>
            </a:r>
            <a:r>
              <a:rPr lang="en-US" altLang="ko-KR" sz="11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</a:rPr>
              <a:t>tag</a:t>
            </a:r>
            <a: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 [Not installed on the target image], [Disabled configuration], [Disabled feature], [Unsupported Architecture], …</a:t>
            </a:r>
          </a:p>
          <a:p>
            <a:pPr marL="465750" marR="0" lvl="1" indent="-28575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altLang="ko-KR" sz="1000" b="0" i="0" u="none" strike="noStrike" kern="1200" cap="none" spc="0" normalizeH="0" baseline="0" noProof="0" dirty="0">
              <a:ln>
                <a:solidFill>
                  <a:srgbClr val="FFFFFF">
                    <a:lumMod val="75000"/>
                    <a:alpha val="0"/>
                  </a:srgbClr>
                </a:solidFill>
              </a:ln>
              <a:solidFill>
                <a:srgbClr val="000000"/>
              </a:solidFill>
              <a:effectLst/>
              <a:uLnTx/>
              <a:uFillTx/>
              <a:latin typeface="현대하모니 L" panose="02020603020101020101" pitchFamily="18" charset="-127"/>
              <a:ea typeface="현대하모니 L" panose="02020603020101020101" pitchFamily="18" charset="-127"/>
              <a:cs typeface="+mn-cs"/>
            </a:endParaRPr>
          </a:p>
          <a:p>
            <a:pPr marL="465750" marR="0" lvl="1" indent="-28575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altLang="ko-KR" sz="1400" b="0" i="0" u="none" strike="noStrike" kern="1200" cap="none" spc="0" normalizeH="0" baseline="0" noProof="0" dirty="0">
              <a:ln>
                <a:solidFill>
                  <a:srgbClr val="FFFFFF">
                    <a:lumMod val="75000"/>
                    <a:alpha val="0"/>
                  </a:srgbClr>
                </a:solidFill>
              </a:ln>
              <a:solidFill>
                <a:srgbClr val="FF0000"/>
              </a:solidFill>
              <a:effectLst/>
              <a:uLnTx/>
              <a:uFillTx/>
              <a:latin typeface="현대하모니 M" panose="02020603020101020101" pitchFamily="18" charset="-127"/>
              <a:ea typeface="현대하모니 M" panose="02020603020101020101" pitchFamily="18" charset="-127"/>
              <a:cs typeface="+mn-cs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9B81FAC6-A56F-AA11-8AB6-F73E85F9C10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2363"/>
          <a:stretch/>
        </p:blipFill>
        <p:spPr>
          <a:xfrm>
            <a:off x="794875" y="4712248"/>
            <a:ext cx="4693909" cy="2017091"/>
          </a:xfrm>
          <a:prstGeom prst="rect">
            <a:avLst/>
          </a:prstGeom>
        </p:spPr>
      </p:pic>
      <p:sp>
        <p:nvSpPr>
          <p:cNvPr id="12" name="AutoShape 30">
            <a:extLst>
              <a:ext uri="{FF2B5EF4-FFF2-40B4-BE49-F238E27FC236}">
                <a16:creationId xmlns:a16="http://schemas.microsoft.com/office/drawing/2014/main" id="{CFC7E5D2-11E0-4957-9079-A06C08B0CE7D}"/>
              </a:ext>
            </a:extLst>
          </p:cNvPr>
          <p:cNvSpPr>
            <a:spLocks noChangeArrowheads="1"/>
          </p:cNvSpPr>
          <p:nvPr/>
        </p:nvSpPr>
        <p:spPr bwMode="auto">
          <a:xfrm rot="16200000" flipV="1">
            <a:off x="5235925" y="5955795"/>
            <a:ext cx="945500" cy="286383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bg1">
                  <a:lumMod val="5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txBody>
          <a:bodyPr rot="10800000" wrap="none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현대하모니 L" panose="02020603020101020101" pitchFamily="18" charset="-127"/>
              <a:ea typeface="현대하모니 L" panose="02020603020101020101" pitchFamily="18" charset="-127"/>
              <a:cs typeface="+mn-cs"/>
            </a:endParaRPr>
          </a:p>
        </p:txBody>
      </p:sp>
      <p:pic>
        <p:nvPicPr>
          <p:cNvPr id="14" name="그림 13">
            <a:extLst>
              <a:ext uri="{FF2B5EF4-FFF2-40B4-BE49-F238E27FC236}">
                <a16:creationId xmlns:a16="http://schemas.microsoft.com/office/drawing/2014/main" id="{BE59872E-2E1E-A742-A1AD-FFF63E3FF2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8568" y="5291471"/>
            <a:ext cx="2931292" cy="143786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5" name="텍스트 개체 틀 6">
            <a:extLst>
              <a:ext uri="{FF2B5EF4-FFF2-40B4-BE49-F238E27FC236}">
                <a16:creationId xmlns:a16="http://schemas.microsoft.com/office/drawing/2014/main" id="{FCCB5CE8-3463-812B-38A6-6A93AC892BAE}"/>
              </a:ext>
            </a:extLst>
          </p:cNvPr>
          <p:cNvSpPr txBox="1">
            <a:spLocks/>
          </p:cNvSpPr>
          <p:nvPr/>
        </p:nvSpPr>
        <p:spPr>
          <a:xfrm>
            <a:off x="5692034" y="4626524"/>
            <a:ext cx="4042515" cy="1329894"/>
          </a:xfrm>
          <a:prstGeom prst="rect">
            <a:avLst/>
          </a:prstGeom>
        </p:spPr>
        <p:txBody>
          <a:bodyPr/>
          <a:lstStyle>
            <a:lvl1pPr marL="0" indent="0" algn="l" defTabSz="742950" rtl="0" eaLnBrk="1" latinLnBrk="1" hangingPunct="1">
              <a:lnSpc>
                <a:spcPct val="120000"/>
              </a:lnSpc>
              <a:spcBef>
                <a:spcPts val="813"/>
              </a:spcBef>
              <a:buFont typeface="현대산스 Head Bold" panose="020B0600000101010101" pitchFamily="50" charset="-127"/>
              <a:buNone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defRPr>
            </a:lvl1pPr>
            <a:lvl2pPr marL="465750" indent="-285750" algn="l" defTabSz="742950" rtl="0" eaLnBrk="1" latinLnBrk="1" hangingPunct="1">
              <a:lnSpc>
                <a:spcPct val="120000"/>
              </a:lnSpc>
              <a:spcBef>
                <a:spcPts val="0"/>
              </a:spcBef>
              <a:buFont typeface="현대산스 Head" panose="020B0600000101010101" pitchFamily="50" charset="-127"/>
              <a:buChar char="－"/>
              <a:defRPr sz="16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M" panose="02020603020101020101" pitchFamily="18" charset="-127"/>
                <a:ea typeface="현대하모니 M" panose="02020603020101020101" pitchFamily="18" charset="-127"/>
                <a:cs typeface="+mn-cs"/>
              </a:defRPr>
            </a:lvl2pPr>
            <a:lvl3pPr marL="9286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42950" rtl="0" eaLnBrk="1" fontAlgn="auto" latinLnBrk="1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현대산스 Head Bold" panose="020B0600000101010101" pitchFamily="50" charset="-127"/>
              <a:buNone/>
              <a:tabLst/>
              <a:defRPr/>
            </a:pPr>
            <a: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※ Justification comments must be accompanied by</a:t>
            </a:r>
            <a:b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</a:br>
            <a: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    supporting evidence that proves the comment, attached </a:t>
            </a:r>
            <a:b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</a:br>
            <a:r>
              <a:rPr kumimoji="0" lang="en-US" altLang="ko-KR" sz="11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rPr>
              <a:t>    separately in a PPT or similar format</a:t>
            </a:r>
          </a:p>
        </p:txBody>
      </p:sp>
      <p:sp>
        <p:nvSpPr>
          <p:cNvPr id="2" name="텍스트 개체 틀 2">
            <a:extLst>
              <a:ext uri="{FF2B5EF4-FFF2-40B4-BE49-F238E27FC236}">
                <a16:creationId xmlns:a16="http://schemas.microsoft.com/office/drawing/2014/main" id="{3DCDA49C-0F35-6594-D7AC-84A0A755EABC}"/>
              </a:ext>
            </a:extLst>
          </p:cNvPr>
          <p:cNvSpPr txBox="1">
            <a:spLocks/>
          </p:cNvSpPr>
          <p:nvPr/>
        </p:nvSpPr>
        <p:spPr>
          <a:xfrm>
            <a:off x="252342" y="181916"/>
            <a:ext cx="9275706" cy="4387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742950" rtl="0" eaLnBrk="1" latinLnBrk="1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None/>
              <a:defRPr sz="2000" kern="120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defRPr>
            </a:lvl1pPr>
            <a:lvl2pPr marL="5572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2pPr>
            <a:lvl3pPr marL="9286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3pPr>
            <a:lvl4pPr marL="13001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4pPr>
            <a:lvl5pPr marL="16716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현대하모니 L" panose="02020603020101020101" pitchFamily="18" charset="-127"/>
                <a:ea typeface="현대하모니 L" panose="02020603020101020101" pitchFamily="18" charset="-127"/>
                <a:cs typeface="+mn-cs"/>
              </a:defRPr>
            </a:lvl5pPr>
            <a:lvl6pPr marL="204311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1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kumimoji="0" lang="en-US" altLang="ko-KR" sz="1800" b="0" i="0" u="none" strike="noStrike" kern="1200" cap="none" spc="0" normalizeH="0" baseline="0" noProof="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현대하모니 B" panose="02020603020101020101" pitchFamily="18" charset="-127"/>
                <a:ea typeface="현대하모니 B" panose="02020603020101020101" pitchFamily="18" charset="-127"/>
                <a:cs typeface="+mn-cs"/>
              </a:rPr>
              <a:t>Open-Source SW Vulnerability Scan Specification </a:t>
            </a:r>
            <a:r>
              <a:rPr lang="en-US" altLang="ko-KR" sz="1200" dirty="0">
                <a:ln>
                  <a:solidFill>
                    <a:srgbClr val="FFFFFF">
                      <a:lumMod val="75000"/>
                      <a:alpha val="0"/>
                    </a:srgbClr>
                  </a:solidFill>
                </a:ln>
                <a:solidFill>
                  <a:srgbClr val="000000"/>
                </a:solidFill>
              </a:rPr>
              <a:t>(ES95489-24, rev5 based)</a:t>
            </a:r>
            <a:endParaRPr lang="ko-KR" altLang="en-US" sz="1200" dirty="0">
              <a:ln>
                <a:solidFill>
                  <a:srgbClr val="FFFFFF">
                    <a:lumMod val="75000"/>
                    <a:alpha val="0"/>
                  </a:srgbClr>
                </a:solidFill>
              </a:ln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599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사용자 지정 3">
      <a:dk1>
        <a:srgbClr val="000000"/>
      </a:dk1>
      <a:lt1>
        <a:srgbClr val="FFFFFF"/>
      </a:lt1>
      <a:dk2>
        <a:srgbClr val="002C5F"/>
      </a:dk2>
      <a:lt2>
        <a:srgbClr val="E4DCD3"/>
      </a:lt2>
      <a:accent1>
        <a:srgbClr val="F2F2F2"/>
      </a:accent1>
      <a:accent2>
        <a:srgbClr val="9A9A9A"/>
      </a:accent2>
      <a:accent3>
        <a:srgbClr val="D6001C"/>
      </a:accent3>
      <a:accent4>
        <a:srgbClr val="3090FF"/>
      </a:accent4>
      <a:accent5>
        <a:srgbClr val="5F84A2"/>
      </a:accent5>
      <a:accent6>
        <a:srgbClr val="003F89"/>
      </a:accent6>
      <a:hlink>
        <a:srgbClr val="004595"/>
      </a:hlink>
      <a:folHlink>
        <a:srgbClr val="4A2467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432D12B6B23D21409B37AC8EA1244E13" ma:contentTypeVersion="21" ma:contentTypeDescription="새 문서를 만듭니다." ma:contentTypeScope="" ma:versionID="72aedd6083ff0090735b64ff846e55e7">
  <xsd:schema xmlns:xsd="http://www.w3.org/2001/XMLSchema" xmlns:xs="http://www.w3.org/2001/XMLSchema" xmlns:p="http://schemas.microsoft.com/office/2006/metadata/properties" xmlns:ns2="470199bc-bd8f-4407-976c-e81d07a8dea7" xmlns:ns3="7c558513-bb41-46fe-8d4b-cf45fa189edb" targetNamespace="http://schemas.microsoft.com/office/2006/metadata/properties" ma:root="true" ma:fieldsID="201820abf1980dfa4ced0bd7fd40b684" ns2:_="" ns3:_="">
    <xsd:import namespace="470199bc-bd8f-4407-976c-e81d07a8dea7"/>
    <xsd:import namespace="7c558513-bb41-46fe-8d4b-cf45fa189ed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_Flow_SignoffStatu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0199bc-bd8f-4407-976c-e81d07a8de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이미지 태그" ma:readOnly="false" ma:fieldId="{5cf76f15-5ced-4ddc-b409-7134ff3c332f}" ma:taxonomyMulti="true" ma:sspId="98b4ddb5-9792-4103-acad-6387fb66c96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Flow_SignoffStatus" ma:index="24" nillable="true" ma:displayName="사인 오프 상태" ma:internalName="_xc0ac__xc778__x0020__xc624__xd504__x0020__xc0c1__xd0dc_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558513-bb41-46fe-8d4b-cf45fa189ed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공유 대상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세부 정보 공유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aa481dc-54c3-4327-a4ec-69851fd6fcec}" ma:internalName="TaxCatchAll" ma:showField="CatchAllData" ma:web="7c558513-bb41-46fe-8d4b-cf45fa189e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제목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70199bc-bd8f-4407-976c-e81d07a8dea7">
      <Terms xmlns="http://schemas.microsoft.com/office/infopath/2007/PartnerControls"/>
    </lcf76f155ced4ddcb4097134ff3c332f>
    <TaxCatchAll xmlns="7c558513-bb41-46fe-8d4b-cf45fa189edb" xsi:nil="true"/>
    <_Flow_SignoffStatus xmlns="470199bc-bd8f-4407-976c-e81d07a8dea7" xsi:nil="true"/>
  </documentManagement>
</p:properties>
</file>

<file path=customXml/itemProps1.xml><?xml version="1.0" encoding="utf-8"?>
<ds:datastoreItem xmlns:ds="http://schemas.openxmlformats.org/officeDocument/2006/customXml" ds:itemID="{ED0AC773-75A6-4727-834C-C6FA5EFE20A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FEA217E-E478-4393-8A69-89774EAA82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70199bc-bd8f-4407-976c-e81d07a8dea7"/>
    <ds:schemaRef ds:uri="7c558513-bb41-46fe-8d4b-cf45fa189e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AE6704-7D95-4F69-9AAE-D29271AFE82F}">
  <ds:schemaRefs>
    <ds:schemaRef ds:uri="470199bc-bd8f-4407-976c-e81d07a8dea7"/>
    <ds:schemaRef ds:uri="7c558513-bb41-46fe-8d4b-cf45fa189ed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c6d9a7a2-a2c9-479c-a560-d79de4b6971b}" enabled="1" method="Privileged" siteId="{7cf932c0-bced-4490-b11f-48d23b1fe0d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8913</TotalTime>
  <Words>2084</Words>
  <Application>Microsoft Office PowerPoint</Application>
  <PresentationFormat>A4 Paper (210x297 mm)</PresentationFormat>
  <Paragraphs>134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20" baseType="lpstr">
      <vt:lpstr>-apple-system</vt:lpstr>
      <vt:lpstr>굴림</vt:lpstr>
      <vt:lpstr>맑은 고딕</vt:lpstr>
      <vt:lpstr>현대산스 Head</vt:lpstr>
      <vt:lpstr>현대산스 Head Bold</vt:lpstr>
      <vt:lpstr>현대하모니 B</vt:lpstr>
      <vt:lpstr>현대하모니 L</vt:lpstr>
      <vt:lpstr>현대하모니 M</vt:lpstr>
      <vt:lpstr>Arial</vt:lpstr>
      <vt:lpstr>Office 테마</vt:lpstr>
      <vt:lpstr>Microsoft Excel Worksheet</vt:lpstr>
      <vt:lpstr>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0</dc:title>
  <dc:creator>M</dc:creator>
  <cp:lastModifiedBy>JS Kang</cp:lastModifiedBy>
  <cp:revision>9</cp:revision>
  <cp:lastPrinted>2024-10-24T06:56:18Z</cp:lastPrinted>
  <dcterms:created xsi:type="dcterms:W3CDTF">2010-10-13T05:26:30Z</dcterms:created>
  <dcterms:modified xsi:type="dcterms:W3CDTF">2026-04-07T04:55:53Z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0x010100432D12B6B23D21409B37AC8EA1244E13</vt:lpwstr>
  </property>
  <property fmtid="{D5CDD505-2E9C-101B-9397-08002B2CF9AE}" pid="3" name="MediaServiceImageTags">
    <vt:lpwstr/>
  </property>
  <property fmtid="{D5CDD505-2E9C-101B-9397-08002B2CF9AE}" pid="4" name="MSIP_Label_6c8052f8-6d20-481e-a88c-2a23f34d153f_Enabled">
    <vt:lpwstr>True</vt:lpwstr>
  </property>
  <property fmtid="{D5CDD505-2E9C-101B-9397-08002B2CF9AE}" pid="5" name="MSIP_Label_6c8052f8-6d20-481e-a88c-2a23f34d153f_SiteId">
    <vt:lpwstr>7cf932c0-bced-4490-b11f-48d23b1fe0d9</vt:lpwstr>
  </property>
  <property fmtid="{D5CDD505-2E9C-101B-9397-08002B2CF9AE}" pid="6" name="MSIP_Label_6c8052f8-6d20-481e-a88c-2a23f34d153f_SetDate">
    <vt:lpwstr>2024-06-12T02:30:17Z</vt:lpwstr>
  </property>
  <property fmtid="{D5CDD505-2E9C-101B-9397-08002B2CF9AE}" pid="7" name="MSIP_Label_6c8052f8-6d20-481e-a88c-2a23f34d153f_Name">
    <vt:lpwstr>대외비(Restricted) \ Employee Only</vt:lpwstr>
  </property>
  <property fmtid="{D5CDD505-2E9C-101B-9397-08002B2CF9AE}" pid="8" name="MSIP_Label_6c8052f8-6d20-481e-a88c-2a23f34d153f_Extended_MSFT_Method">
    <vt:lpwstr>Standard</vt:lpwstr>
  </property>
  <property fmtid="{D5CDD505-2E9C-101B-9397-08002B2CF9AE}" pid="9" name="ClassificationContentMarkingFooterLocations">
    <vt:lpwstr>Office 테마:10</vt:lpwstr>
  </property>
  <property fmtid="{D5CDD505-2E9C-101B-9397-08002B2CF9AE}" pid="10" name="ClassificationContentMarkingFooterText">
    <vt:lpwstr>김종석( KIM JONG SEOK ) 사이버보안기술관리팀 / 1627574@mobis.com / 본 문서는 현대모비스의 대외비 정보자산이므로 무단 전재 및 복제할 수 없으며, 위반 시 당사 사규 및 관련 법규에 의해 제재될 수 있습니다. </vt:lpwstr>
  </property>
  <property fmtid="{D5CDD505-2E9C-101B-9397-08002B2CF9AE}" pid="11" name="ClassificationWatermarkLocations">
    <vt:lpwstr>Office 테마:11</vt:lpwstr>
  </property>
  <property fmtid="{D5CDD505-2E9C-101B-9397-08002B2CF9AE}" pid="12" name="ClassificationWatermarkText">
    <vt:lpwstr>Hyundai Mobis Restricted</vt:lpwstr>
  </property>
</Properties>
</file>