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7FFE617A_5FEF4CD2.xml" ContentType="application/vnd.ms-powerpoint.comments+xml"/>
  <Override PartName="/ppt/comments/modernComment_7FFE617D_C2EEDB4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4"/>
  </p:sldMasterIdLst>
  <p:notesMasterIdLst>
    <p:notesMasterId r:id="rId37"/>
  </p:notesMasterIdLst>
  <p:sldIdLst>
    <p:sldId id="443" r:id="rId5"/>
    <p:sldId id="385" r:id="rId6"/>
    <p:sldId id="2147377530" r:id="rId7"/>
    <p:sldId id="448" r:id="rId8"/>
    <p:sldId id="2147377533" r:id="rId9"/>
    <p:sldId id="2147377538" r:id="rId10"/>
    <p:sldId id="2147377541" r:id="rId11"/>
    <p:sldId id="407" r:id="rId12"/>
    <p:sldId id="2147377522" r:id="rId13"/>
    <p:sldId id="2147377524" r:id="rId14"/>
    <p:sldId id="2147377525" r:id="rId15"/>
    <p:sldId id="2147377526" r:id="rId16"/>
    <p:sldId id="2147377523" r:id="rId17"/>
    <p:sldId id="2147377528" r:id="rId18"/>
    <p:sldId id="2147377529" r:id="rId19"/>
    <p:sldId id="2147377527" r:id="rId20"/>
    <p:sldId id="18139" r:id="rId21"/>
    <p:sldId id="2147377531" r:id="rId22"/>
    <p:sldId id="2147377532" r:id="rId23"/>
    <p:sldId id="2147377534" r:id="rId24"/>
    <p:sldId id="2147377535" r:id="rId25"/>
    <p:sldId id="2147377537" r:id="rId26"/>
    <p:sldId id="2147377540" r:id="rId27"/>
    <p:sldId id="2147377539" r:id="rId28"/>
    <p:sldId id="2147377542" r:id="rId29"/>
    <p:sldId id="2147377543" r:id="rId30"/>
    <p:sldId id="386" r:id="rId31"/>
    <p:sldId id="442" r:id="rId32"/>
    <p:sldId id="445" r:id="rId33"/>
    <p:sldId id="2147377520" r:id="rId34"/>
    <p:sldId id="2147377521" r:id="rId35"/>
    <p:sldId id="363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A799FA-78E3-618B-BAEC-23D63519E898}" name="Sascha Galati" initials="SG" userId="S::sascha.galati@renesas.com::3cf513e5-4103-436b-8c38-d73aad67909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EBE"/>
    <a:srgbClr val="706F6F"/>
    <a:srgbClr val="999998"/>
    <a:srgbClr val="9E9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B32E6-C9C0-7179-EC9E-B93D9F605DD6}" v="1" dt="2023-07-24T03:52:23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o Kim" userId="S::neo.kim.zg@renesas.com::c79121b3-7988-49da-8c7e-d1dd7a15e400" providerId="AD" clId="Web-{11AB32E6-C9C0-7179-EC9E-B93D9F605DD6}"/>
    <pc:docChg chg="sldOrd">
      <pc:chgData name="Neo Kim" userId="S::neo.kim.zg@renesas.com::c79121b3-7988-49da-8c7e-d1dd7a15e400" providerId="AD" clId="Web-{11AB32E6-C9C0-7179-EC9E-B93D9F605DD6}" dt="2023-07-24T03:52:23.580" v="0"/>
      <pc:docMkLst>
        <pc:docMk/>
      </pc:docMkLst>
      <pc:sldChg chg="ord">
        <pc:chgData name="Neo Kim" userId="S::neo.kim.zg@renesas.com::c79121b3-7988-49da-8c7e-d1dd7a15e400" providerId="AD" clId="Web-{11AB32E6-C9C0-7179-EC9E-B93D9F605DD6}" dt="2023-07-24T03:52:23.580" v="0"/>
        <pc:sldMkLst>
          <pc:docMk/>
          <pc:sldMk cId="3318487857" sldId="448"/>
        </pc:sldMkLst>
      </pc:sldChg>
    </pc:docChg>
  </pc:docChgLst>
</pc:chgInfo>
</file>

<file path=ppt/comments/modernComment_7FFE617A_5FEF4CD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DC246B-919C-45D4-AE46-F3C0BCF5A18D}" authorId="{1CA799FA-78E3-618B-BAEC-23D63519E898}" created="2022-11-09T11:22:03.48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09518290" sldId="2147377530"/>
      <ac:spMk id="24" creationId="{111F6B53-1C18-8645-6791-1EC59A50CEDE}"/>
    </ac:deMkLst>
    <p188:txBody>
      <a:bodyPr/>
      <a:lstStyle/>
      <a:p>
        <a:r>
          <a:rPr lang="de-DE"/>
          <a:t>Move to L2, same as on slide 5 ?</a:t>
        </a:r>
      </a:p>
    </p188:txBody>
  </p188:cm>
  <p188:cm id="{B2F3F106-50F7-4877-82F9-65C61C8AB474}" authorId="{1CA799FA-78E3-618B-BAEC-23D63519E898}" created="2022-11-09T11:55:12.36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09518290" sldId="2147377530"/>
      <ac:picMk id="18" creationId="{AB5841A3-952B-CFDC-884D-80F90BDAAE38}"/>
    </ac:deMkLst>
    <p188:txBody>
      <a:bodyPr/>
      <a:lstStyle/>
      <a:p>
        <a:r>
          <a:rPr lang="de-DE"/>
          <a:t>Helps me to avoid switching pages; feel free to delete.</a:t>
        </a:r>
      </a:p>
    </p188:txBody>
  </p188:cm>
</p188:cmLst>
</file>

<file path=ppt/comments/modernComment_7FFE617D_C2EEDB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6902E0-7F99-4498-949B-B7FF32F02D14}" authorId="{1CA799FA-78E3-618B-BAEC-23D63519E898}" created="2022-11-09T11:54:01.268">
    <pc:sldMkLst xmlns:pc="http://schemas.microsoft.com/office/powerpoint/2013/main/command">
      <pc:docMk/>
      <pc:sldMk cId="204402100" sldId="2147377533"/>
    </pc:sldMkLst>
    <p188:txBody>
      <a:bodyPr/>
      <a:lstStyle/>
      <a:p>
        <a:r>
          <a:rPr lang="de-DE"/>
          <a:t>Idea: Should we describe the different "front end" models like:
m1: Customer opens ticket in JIRA portal, no disti involved
m2: Customer opens ticket in JIRA portal, disti acts as L1 agent, similar to REN L1 FAE
(e.g. Hitachi ASTEM model ?)
m3:  Disti opens JIRA ticket on behalf of customer in a dedicated customer portal; communication b/w customer and disti not in REN scope;
m4: Customer Q&amp;A handled via RenesasRulz; not entitled to REN direct support
Not sure about m5, if/how support to disti will be covered (SMA needed ?):
m5: Disti can open JIRA ticket on behalf of customer in a dedicated disti portal; communication b/w customer and disti not in REN scope;
and ask Antonio to confirm model by region / customer category 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7C3E4-834A-4FDE-8876-3ED4986C368E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D16B-934A-4DDA-AA9D-F9317AC24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2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D16B-934A-4DDA-AA9D-F9317AC24A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6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/>
              <a:t>カスタムフィールド</a:t>
            </a:r>
            <a:endParaRPr kumimoji="1" lang="en-US" altLang="ja-JP"/>
          </a:p>
          <a:p>
            <a:pPr marL="0" indent="0">
              <a:buNone/>
            </a:pPr>
            <a:r>
              <a:rPr kumimoji="1" lang="ja-JP" altLang="en-US"/>
              <a:t>　・除外：案 </a:t>
            </a:r>
            <a:r>
              <a:rPr kumimoji="1" lang="en-US" altLang="ja-JP"/>
              <a:t>- </a:t>
            </a:r>
            <a:r>
              <a:rPr kumimoji="1" lang="ja-JP" altLang="en-US"/>
              <a:t>代替案で対応出来ている</a:t>
            </a:r>
            <a:endParaRPr kumimoji="1" lang="en-US" altLang="ja-JP"/>
          </a:p>
          <a:p>
            <a:pPr marL="0" indent="0">
              <a:buNone/>
            </a:pPr>
            <a:r>
              <a:rPr kumimoji="1" lang="ja-JP" altLang="en-US"/>
              <a:t>　・</a:t>
            </a:r>
            <a:r>
              <a:rPr kumimoji="1" lang="en-US" altLang="ja-JP"/>
              <a:t>SDK</a:t>
            </a:r>
            <a:r>
              <a:rPr kumimoji="1" lang="ja-JP" altLang="en-US"/>
              <a:t> </a:t>
            </a:r>
            <a:r>
              <a:rPr kumimoji="1" lang="en-US" altLang="ja-JP"/>
              <a:t>Type</a:t>
            </a:r>
            <a:r>
              <a:rPr kumimoji="1" lang="ja-JP" altLang="en-US"/>
              <a:t>判定：案 </a:t>
            </a:r>
            <a:r>
              <a:rPr kumimoji="1" lang="en-US" altLang="ja-JP"/>
              <a:t>- </a:t>
            </a:r>
            <a:r>
              <a:rPr kumimoji="1" lang="ja-JP" altLang="en-US"/>
              <a:t>代替案で対応出来ている、</a:t>
            </a:r>
            <a:r>
              <a:rPr kumimoji="1" lang="en-US" altLang="ja-JP"/>
              <a:t>S4</a:t>
            </a:r>
            <a:r>
              <a:rPr kumimoji="1" lang="ja-JP" altLang="en-US"/>
              <a:t>よりも後でよい</a:t>
            </a:r>
            <a:endParaRPr kumimoji="1" lang="en-US" altLang="ja-JP"/>
          </a:p>
          <a:p>
            <a:pPr marL="0" indent="0">
              <a:buNone/>
            </a:pPr>
            <a:r>
              <a:rPr kumimoji="1" lang="ja-JP" altLang="en-US"/>
              <a:t>　・ツールチェインかサポートコンパイラの情報：案 ★ </a:t>
            </a:r>
            <a:r>
              <a:rPr kumimoji="1" lang="en-US" altLang="ja-JP"/>
              <a:t>- </a:t>
            </a:r>
            <a:r>
              <a:rPr kumimoji="1" lang="ja-JP" altLang="en-US"/>
              <a:t>代替案で対応出来ている</a:t>
            </a:r>
            <a:endParaRPr kumimoji="1" lang="en-US" altLang="ja-JP"/>
          </a:p>
          <a:p>
            <a:pPr marL="0" indent="0">
              <a:buNone/>
            </a:pPr>
            <a:r>
              <a:rPr kumimoji="1" lang="ja-JP" altLang="en-US"/>
              <a:t>　・</a:t>
            </a:r>
            <a:r>
              <a:rPr kumimoji="1" lang="en-US" altLang="ja-JP"/>
              <a:t>SPILS - </a:t>
            </a:r>
            <a:r>
              <a:rPr kumimoji="1" lang="ja-JP" altLang="en-US"/>
              <a:t>？</a:t>
            </a:r>
            <a:r>
              <a:rPr kumimoji="1" lang="en-US" altLang="ja-JP"/>
              <a:t>(</a:t>
            </a:r>
            <a:r>
              <a:rPr kumimoji="1" lang="ja-JP" altLang="en-US"/>
              <a:t>値の追加なので背景が必要</a:t>
            </a:r>
            <a:r>
              <a:rPr kumimoji="1" lang="en-US" altLang="ja-JP"/>
              <a:t>)</a:t>
            </a:r>
          </a:p>
          <a:p>
            <a:pPr marL="0" indent="0">
              <a:buNone/>
            </a:pPr>
            <a:r>
              <a:rPr kumimoji="1" lang="ja-JP" altLang="en-US"/>
              <a:t>　・</a:t>
            </a:r>
            <a:r>
              <a:rPr lang="en-US" altLang="ja-JP">
                <a:effectLst/>
              </a:rPr>
              <a:t>SW OS Name</a:t>
            </a:r>
            <a:r>
              <a:rPr lang="ja-JP" altLang="en-US">
                <a:effectLst/>
              </a:rPr>
              <a:t> に </a:t>
            </a:r>
            <a:r>
              <a:rPr lang="en-US" altLang="ja-JP">
                <a:effectLst/>
              </a:rPr>
              <a:t>Zephyr</a:t>
            </a:r>
            <a:r>
              <a:rPr lang="ja-JP" altLang="en-US">
                <a:effectLst/>
              </a:rPr>
              <a:t>を追加：</a:t>
            </a:r>
            <a:r>
              <a:rPr lang="en-US" altLang="ja-JP">
                <a:effectLst/>
              </a:rPr>
              <a:t>Zephyr</a:t>
            </a:r>
            <a:r>
              <a:rPr lang="ja-JP" altLang="en-US">
                <a:effectLst/>
              </a:rPr>
              <a:t>対応前に必須　←　</a:t>
            </a:r>
            <a:r>
              <a:rPr lang="en-US" altLang="ja-JP">
                <a:effectLst/>
              </a:rPr>
              <a:t>OTLINT</a:t>
            </a:r>
            <a:r>
              <a:rPr lang="ja-JP" altLang="en-US">
                <a:effectLst/>
              </a:rPr>
              <a:t>に紐づいている？</a:t>
            </a:r>
            <a:br>
              <a:rPr lang="en-US" altLang="ja-JP"/>
            </a:br>
            <a:endParaRPr kumimoji="1" lang="en-US" altLang="ja-JP"/>
          </a:p>
          <a:p>
            <a:endParaRPr lang="ja-JP" altLang="ja-JP">
              <a:effectLst/>
            </a:endParaRPr>
          </a:p>
          <a:p>
            <a:pPr marL="742950" lvl="1" indent="-285750" fontAlgn="ctr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V4H Zephyr, Vision FWK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のチケット作成</a:t>
            </a:r>
            <a:r>
              <a:rPr lang="ja-JP" altLang="en-US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（やり方はしっている人前提）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CPU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コアの属性の追加が必要。仕様決めが発生す</a:t>
            </a:r>
            <a:r>
              <a:rPr lang="ja-JP" altLang="en-US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る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5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月末に先行リリース（チケットで対応しなくても可）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6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月にトライアル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7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月パッケージリリース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en-US" altLang="ja-JP"/>
          </a:p>
          <a:p>
            <a:endParaRPr lang="ja-JP" altLang="ja-JP">
              <a:effectLst/>
            </a:endParaRPr>
          </a:p>
          <a:p>
            <a:pPr marL="742950" lvl="1" indent="-285750" fontAlgn="ctr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S4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の</a:t>
            </a:r>
            <a:r>
              <a:rPr lang="en-US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CONFDB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対応をいつにするか</a:t>
            </a:r>
            <a:r>
              <a:rPr lang="ja-JP" altLang="en-US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（初めての人が多い）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仕様見直し。</a:t>
            </a:r>
            <a:r>
              <a:rPr lang="en-US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Custom field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の変更が必要。～５月末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en-US" altLang="ja-JP" sz="110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6</a:t>
            </a: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月にチケット作成</a:t>
            </a:r>
            <a:endParaRPr lang="ja-JP" alt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ja-JP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ターゲット</a:t>
            </a:r>
            <a:r>
              <a:rPr lang="en-US" altLang="ja-JP" sz="110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: 6/M or 7/M</a:t>
            </a:r>
          </a:p>
          <a:p>
            <a:pPr marL="1143000" lvl="2" indent="-228600" fontAlgn="ctr">
              <a:buSzPts val="1000"/>
              <a:buFont typeface="Symbol" panose="05050102010706020507" pitchFamily="18" charset="2"/>
              <a:buChar char=""/>
              <a:tabLst>
                <a:tab pos="1371600" algn="l"/>
              </a:tabLst>
            </a:pPr>
            <a:endParaRPr lang="en-US" altLang="ja-JP" sz="1100">
              <a:solidFill>
                <a:srgbClr val="000000"/>
              </a:solidFill>
              <a:effectLst/>
              <a:latin typeface="ＭＳ Ｐゴシック" panose="020B0600070205080204" pitchFamily="50" charset="-128"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  <a:p>
            <a:pPr marL="0" lvl="0" indent="0" fontAlgn="ctr">
              <a:buSzPts val="1000"/>
              <a:buFont typeface="Symbol" panose="05050102010706020507" pitchFamily="18" charset="2"/>
              <a:buNone/>
              <a:tabLst>
                <a:tab pos="1371600" algn="l"/>
              </a:tabLst>
            </a:pPr>
            <a:br>
              <a:rPr lang="ja-JP" altLang="en-US" sz="1600">
                <a:effectLst/>
              </a:rPr>
            </a:br>
            <a:r>
              <a:rPr lang="ja-JP" altLang="en-US" sz="1600">
                <a:effectLst/>
              </a:rPr>
              <a:t>チケット追加</a:t>
            </a:r>
            <a:r>
              <a:rPr lang="en-US" altLang="ja-JP" sz="1600">
                <a:effectLst/>
              </a:rPr>
              <a:t>Trial </a:t>
            </a:r>
            <a:r>
              <a:rPr lang="ja-JP" altLang="en-US" sz="1600">
                <a:effectLst/>
              </a:rPr>
              <a:t>パッケージ作成本番リリース</a:t>
            </a:r>
            <a:br>
              <a:rPr lang="ja-JP" altLang="en-US" sz="1600">
                <a:effectLst/>
              </a:rPr>
            </a:br>
            <a:r>
              <a:rPr lang="en-US" altLang="ja-JP" sz="1600">
                <a:effectLst/>
              </a:rPr>
              <a:t>1V3H/V3M4/E5/E6/E2Non SDK4/E?5/E?6/E?3ZephyrOS</a:t>
            </a:r>
            <a:r>
              <a:rPr lang="ja-JP" altLang="en-US" sz="1600">
                <a:effectLst/>
              </a:rPr>
              <a:t>パワポだと</a:t>
            </a:r>
            <a:r>
              <a:rPr lang="en-US" altLang="ja-JP" sz="1600">
                <a:effectLst/>
              </a:rPr>
              <a:t>5/M</a:t>
            </a:r>
            <a:r>
              <a:rPr lang="ja-JP" altLang="en-US" sz="1600">
                <a:effectLst/>
              </a:rPr>
              <a:t>だが→</a:t>
            </a:r>
            <a:r>
              <a:rPr lang="en-US" altLang="ja-JP" sz="1600">
                <a:effectLst/>
              </a:rPr>
              <a:t>5/E</a:t>
            </a:r>
            <a:r>
              <a:rPr lang="ja-JP" altLang="en-US" sz="1600">
                <a:effectLst/>
              </a:rPr>
              <a:t>シフト予定</a:t>
            </a:r>
            <a:r>
              <a:rPr lang="en-US" altLang="ja-JP" sz="1600">
                <a:effectLst/>
              </a:rPr>
              <a:t>6/E7/E4VisionFWK</a:t>
            </a:r>
            <a:r>
              <a:rPr lang="ja-JP" altLang="en-US" sz="1600">
                <a:effectLst/>
              </a:rPr>
              <a:t>パワポだと</a:t>
            </a:r>
            <a:r>
              <a:rPr lang="en-US" altLang="ja-JP" sz="1600">
                <a:effectLst/>
              </a:rPr>
              <a:t>5/M</a:t>
            </a:r>
            <a:r>
              <a:rPr lang="ja-JP" altLang="en-US" sz="1600">
                <a:effectLst/>
              </a:rPr>
              <a:t>だが→</a:t>
            </a:r>
            <a:r>
              <a:rPr lang="en-US" altLang="ja-JP" sz="1600">
                <a:effectLst/>
              </a:rPr>
              <a:t>5/E</a:t>
            </a:r>
            <a:r>
              <a:rPr lang="ja-JP" altLang="en-US" sz="1600">
                <a:effectLst/>
              </a:rPr>
              <a:t>シフト予定</a:t>
            </a:r>
            <a:r>
              <a:rPr lang="en-US" altLang="ja-JP" sz="1600">
                <a:effectLst/>
              </a:rPr>
              <a:t>6/E7/E5S4</a:t>
            </a:r>
            <a:r>
              <a:rPr lang="ja-JP" altLang="en-US" sz="1600">
                <a:effectLst/>
              </a:rPr>
              <a:t>パワポだと</a:t>
            </a:r>
            <a:r>
              <a:rPr lang="en-US" altLang="ja-JP" sz="1600">
                <a:effectLst/>
              </a:rPr>
              <a:t>5/E</a:t>
            </a:r>
            <a:r>
              <a:rPr lang="ja-JP" altLang="en-US" sz="1600">
                <a:effectLst/>
              </a:rPr>
              <a:t>だが→</a:t>
            </a:r>
            <a:r>
              <a:rPr lang="en-US" altLang="ja-JP" sz="1600">
                <a:effectLst/>
              </a:rPr>
              <a:t>5/M</a:t>
            </a:r>
            <a:r>
              <a:rPr lang="ja-JP" altLang="en-US" sz="1600">
                <a:effectLst/>
              </a:rPr>
              <a:t>シフト予定</a:t>
            </a:r>
            <a:r>
              <a:rPr lang="en-US" altLang="ja-JP" sz="1600">
                <a:effectLst/>
              </a:rPr>
              <a:t>6/M7/M</a:t>
            </a:r>
            <a:endParaRPr lang="en-US" altLang="ja-JP" sz="1100">
              <a:solidFill>
                <a:srgbClr val="000000"/>
              </a:solidFill>
              <a:effectLst/>
              <a:latin typeface="ＭＳ Ｐゴシック" panose="020B0600070205080204" pitchFamily="50" charset="-128"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D16B-934A-4DDA-AA9D-F9317AC24A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8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D16B-934A-4DDA-AA9D-F9317AC24A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9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68000" y="0"/>
            <a:ext cx="11253600" cy="6156000"/>
          </a:xfrm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-1"/>
            <a:ext cx="5040000" cy="2592000"/>
          </a:xfrm>
          <a:solidFill>
            <a:schemeClr val="tx2"/>
          </a:solidFill>
        </p:spPr>
        <p:txBody>
          <a:bodyPr lIns="252000" tIns="252000" rIns="252000" bIns="2520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err="1"/>
              <a:t>Textmasterformat</a:t>
            </a:r>
            <a:br>
              <a:rPr lang="en-US" noProof="0"/>
            </a:b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1080000" y="2700000"/>
            <a:ext cx="5040000" cy="609737"/>
          </a:xfrm>
          <a:solidFill>
            <a:srgbClr val="9D9D9D"/>
          </a:solidFill>
        </p:spPr>
        <p:txBody>
          <a:bodyPr lIns="252000" tIns="180000" rIns="180000" bIns="180000"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1600" b="0" cap="none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</p:txBody>
      </p:sp>
      <p:pic>
        <p:nvPicPr>
          <p:cNvPr id="5" name="Bild 4" descr="Badge_grey.png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419800" cy="127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7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468000" y="0"/>
            <a:ext cx="11253600" cy="615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-1"/>
            <a:ext cx="5040000" cy="2592000"/>
          </a:xfrm>
          <a:solidFill>
            <a:schemeClr val="tx2"/>
          </a:solidFill>
        </p:spPr>
        <p:txBody>
          <a:bodyPr lIns="252000" tIns="252000" rIns="180000" bIns="2520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err="1"/>
              <a:t>Textmasterformat</a:t>
            </a:r>
            <a:br>
              <a:rPr lang="en-US" noProof="0"/>
            </a:b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1080000" y="2700000"/>
            <a:ext cx="5040000" cy="609737"/>
          </a:xfrm>
          <a:solidFill>
            <a:schemeClr val="bg1"/>
          </a:solidFill>
        </p:spPr>
        <p:txBody>
          <a:bodyPr lIns="252000" tIns="180000" rIns="180000" bIns="180000"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0"/>
              </a:spcAft>
              <a:buNone/>
              <a:defRPr sz="1600" b="0" cap="none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87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468000" y="1424991"/>
            <a:ext cx="11244574" cy="283153"/>
          </a:xfrm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7177088" algn="r"/>
              </a:tabLst>
              <a:defRPr sz="1600"/>
            </a:lvl1pPr>
          </a:lstStyle>
          <a:p>
            <a:pPr lvl="0"/>
            <a:r>
              <a:rPr lang="en-US" altLang="ja-JP" noProof="0"/>
              <a:t>Click to edit Master text styles</a:t>
            </a:r>
          </a:p>
        </p:txBody>
      </p:sp>
      <p:cxnSp>
        <p:nvCxnSpPr>
          <p:cNvPr id="6" name="Gerade Verbindung 4">
            <a:extLst>
              <a:ext uri="{FF2B5EF4-FFF2-40B4-BE49-F238E27FC236}">
                <a16:creationId xmlns:a16="http://schemas.microsoft.com/office/drawing/2014/main" id="{57979797-8531-40C9-AA25-B52E6916CE05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CA12777-30D4-4D1C-8DE6-98573AE3C7ED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400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468000" y="1424991"/>
            <a:ext cx="11244574" cy="1887696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US" noProof="0"/>
          </a:p>
        </p:txBody>
      </p:sp>
      <p:cxnSp>
        <p:nvCxnSpPr>
          <p:cNvPr id="6" name="Gerade Verbindung 4">
            <a:extLst>
              <a:ext uri="{FF2B5EF4-FFF2-40B4-BE49-F238E27FC236}">
                <a16:creationId xmlns:a16="http://schemas.microsoft.com/office/drawing/2014/main" id="{A15355D3-CEB8-489E-88A7-11B56E874514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8D4BE4-8D41-47B8-82B8-4716B88FC765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091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467999" y="1424991"/>
            <a:ext cx="5436506" cy="1887696"/>
          </a:xfrm>
        </p:spPr>
        <p:txBody>
          <a:bodyPr wrap="square">
            <a:spAutoFit/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US" noProof="0"/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6276068" y="1424991"/>
            <a:ext cx="5436506" cy="1887696"/>
          </a:xfrm>
        </p:spPr>
        <p:txBody>
          <a:bodyPr wrap="square">
            <a:spAutoFit/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US" noProof="0"/>
          </a:p>
        </p:txBody>
      </p:sp>
      <p:cxnSp>
        <p:nvCxnSpPr>
          <p:cNvPr id="7" name="Gerade Verbindung 4">
            <a:extLst>
              <a:ext uri="{FF2B5EF4-FFF2-40B4-BE49-F238E27FC236}">
                <a16:creationId xmlns:a16="http://schemas.microsoft.com/office/drawing/2014/main" id="{BE3FFBE7-B0B8-40F2-A1F7-6933ED5360BE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EAF2150-6F57-40CA-BDAB-D10D46B6BCF5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039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+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467999" y="1424991"/>
            <a:ext cx="5424002" cy="1887696"/>
          </a:xfrm>
        </p:spPr>
        <p:txBody>
          <a:bodyPr wrap="square">
            <a:spAutoFit/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US" noProof="0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300000" y="1424991"/>
            <a:ext cx="5400000" cy="4248000"/>
          </a:xfrm>
          <a:ln w="6350">
            <a:noFill/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cxnSp>
        <p:nvCxnSpPr>
          <p:cNvPr id="7" name="Gerade Verbindung 4">
            <a:extLst>
              <a:ext uri="{FF2B5EF4-FFF2-40B4-BE49-F238E27FC236}">
                <a16:creationId xmlns:a16="http://schemas.microsoft.com/office/drawing/2014/main" id="{A82DFE47-0884-463E-8FD8-434DEC37F45F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55447A-6505-45C3-AE39-4AE7D090C022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62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+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467999" y="1424991"/>
            <a:ext cx="5424002" cy="1887696"/>
          </a:xfrm>
        </p:spPr>
        <p:txBody>
          <a:bodyPr wrap="square">
            <a:spAutoFit/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US" noProof="0"/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300000" y="1424991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sp>
        <p:nvSpPr>
          <p:cNvPr id="16" name="Bildplatzhalter 3"/>
          <p:cNvSpPr>
            <a:spLocks noGrp="1"/>
          </p:cNvSpPr>
          <p:nvPr>
            <p:ph type="pic" sz="quarter" idx="16"/>
          </p:nvPr>
        </p:nvSpPr>
        <p:spPr>
          <a:xfrm>
            <a:off x="9072352" y="1424991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sp>
        <p:nvSpPr>
          <p:cNvPr id="17" name="Bildplatzhalter 3"/>
          <p:cNvSpPr>
            <a:spLocks noGrp="1"/>
          </p:cNvSpPr>
          <p:nvPr>
            <p:ph type="pic" sz="quarter" idx="17"/>
          </p:nvPr>
        </p:nvSpPr>
        <p:spPr>
          <a:xfrm>
            <a:off x="6300000" y="3548991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sp>
        <p:nvSpPr>
          <p:cNvPr id="18" name="Bildplatzhalter 3"/>
          <p:cNvSpPr>
            <a:spLocks noGrp="1"/>
          </p:cNvSpPr>
          <p:nvPr>
            <p:ph type="pic" sz="quarter" idx="18"/>
          </p:nvPr>
        </p:nvSpPr>
        <p:spPr>
          <a:xfrm>
            <a:off x="9072352" y="3548991"/>
            <a:ext cx="2628000" cy="1980000"/>
          </a:xfrm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cxnSp>
        <p:nvCxnSpPr>
          <p:cNvPr id="10" name="Gerade Verbindung 4">
            <a:extLst>
              <a:ext uri="{FF2B5EF4-FFF2-40B4-BE49-F238E27FC236}">
                <a16:creationId xmlns:a16="http://schemas.microsoft.com/office/drawing/2014/main" id="{B76D4DD0-4EDD-4DFD-9117-94AB0DE11A6B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C2371FC-0F29-480A-B969-A89E454B9A4D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330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 lar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597227"/>
            <a:ext cx="11232000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19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1964991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</p:txBody>
      </p:sp>
      <p:sp>
        <p:nvSpPr>
          <p:cNvPr id="20" name="Bildplatzhalter 8"/>
          <p:cNvSpPr>
            <a:spLocks noGrp="1"/>
          </p:cNvSpPr>
          <p:nvPr>
            <p:ph type="pic" sz="quarter" idx="18"/>
          </p:nvPr>
        </p:nvSpPr>
        <p:spPr>
          <a:xfrm>
            <a:off x="468000" y="1424991"/>
            <a:ext cx="8712000" cy="4248000"/>
          </a:xfrm>
        </p:spPr>
        <p:txBody>
          <a:bodyPr lIns="144000" tIns="144000">
            <a:no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cxnSp>
        <p:nvCxnSpPr>
          <p:cNvPr id="7" name="Gerade Verbindung 4">
            <a:extLst>
              <a:ext uri="{FF2B5EF4-FFF2-40B4-BE49-F238E27FC236}">
                <a16:creationId xmlns:a16="http://schemas.microsoft.com/office/drawing/2014/main" id="{CE41CD3C-03A4-4769-A3DC-5D30FCB02D61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491FE76-0178-4C83-9226-A156A31B3252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688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24" name="Diagrammplatzhalter 8"/>
          <p:cNvSpPr>
            <a:spLocks noGrp="1"/>
          </p:cNvSpPr>
          <p:nvPr>
            <p:ph type="chart" sz="quarter" idx="17"/>
          </p:nvPr>
        </p:nvSpPr>
        <p:spPr>
          <a:xfrm>
            <a:off x="6480000" y="1316991"/>
            <a:ext cx="5220000" cy="424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467998" y="1424991"/>
            <a:ext cx="5417647" cy="1887696"/>
          </a:xfrm>
        </p:spPr>
        <p:txBody>
          <a:bodyPr wrap="square">
            <a:spAutoFit/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US" noProof="0"/>
          </a:p>
        </p:txBody>
      </p:sp>
      <p:cxnSp>
        <p:nvCxnSpPr>
          <p:cNvPr id="8" name="Gerade Verbindung 4">
            <a:extLst>
              <a:ext uri="{FF2B5EF4-FFF2-40B4-BE49-F238E27FC236}">
                <a16:creationId xmlns:a16="http://schemas.microsoft.com/office/drawing/2014/main" id="{48124AEF-254D-4661-97A8-FC2C4E7C939F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3DBF616-3B50-4D44-BED7-0BF75E4E5F14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953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23" name="Diagrammplatzhalter 8"/>
          <p:cNvSpPr>
            <a:spLocks noGrp="1"/>
          </p:cNvSpPr>
          <p:nvPr>
            <p:ph type="chart" sz="quarter" idx="16"/>
          </p:nvPr>
        </p:nvSpPr>
        <p:spPr>
          <a:xfrm>
            <a:off x="467999" y="1316991"/>
            <a:ext cx="5460584" cy="424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sp>
        <p:nvSpPr>
          <p:cNvPr id="24" name="Diagrammplatzhalter 8"/>
          <p:cNvSpPr>
            <a:spLocks noGrp="1"/>
          </p:cNvSpPr>
          <p:nvPr>
            <p:ph type="chart" sz="quarter" idx="17"/>
          </p:nvPr>
        </p:nvSpPr>
        <p:spPr>
          <a:xfrm>
            <a:off x="6239416" y="1316991"/>
            <a:ext cx="5460584" cy="424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cxnSp>
        <p:nvCxnSpPr>
          <p:cNvPr id="7" name="Gerade Verbindung 4">
            <a:extLst>
              <a:ext uri="{FF2B5EF4-FFF2-40B4-BE49-F238E27FC236}">
                <a16:creationId xmlns:a16="http://schemas.microsoft.com/office/drawing/2014/main" id="{2BAE940A-B6B2-4062-A10D-8E38DBE86AC8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E69775-672D-4AA3-8EDA-94057BEF41E6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3291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hart lar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597227"/>
            <a:ext cx="11232000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19" name="Diagrammplatzhalter 8"/>
          <p:cNvSpPr>
            <a:spLocks noGrp="1"/>
          </p:cNvSpPr>
          <p:nvPr>
            <p:ph type="chart" sz="quarter" idx="16"/>
          </p:nvPr>
        </p:nvSpPr>
        <p:spPr>
          <a:xfrm>
            <a:off x="468000" y="1316991"/>
            <a:ext cx="8712000" cy="4068000"/>
          </a:xfrm>
          <a:noFill/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sp>
        <p:nvSpPr>
          <p:cNvPr id="20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1964991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</p:txBody>
      </p:sp>
      <p:cxnSp>
        <p:nvCxnSpPr>
          <p:cNvPr id="7" name="Gerade Verbindung 4">
            <a:extLst>
              <a:ext uri="{FF2B5EF4-FFF2-40B4-BE49-F238E27FC236}">
                <a16:creationId xmlns:a16="http://schemas.microsoft.com/office/drawing/2014/main" id="{D3A74278-5E33-47CA-ADB1-29C6159D0314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4728CF0-38B4-4893-A4B1-B1730B2CF536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0299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 large +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468000" y="5940000"/>
            <a:ext cx="11244575" cy="234744"/>
          </a:xfrm>
        </p:spPr>
        <p:txBody>
          <a:bodyPr>
            <a:noAutofit/>
          </a:bodyPr>
          <a:lstStyle>
            <a:lvl1pPr>
              <a:defRPr sz="1400"/>
            </a:lvl1pPr>
            <a:lvl2pPr marL="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8"/>
          </p:nvPr>
        </p:nvSpPr>
        <p:spPr>
          <a:xfrm>
            <a:off x="460375" y="540000"/>
            <a:ext cx="11261725" cy="1875385"/>
          </a:xfrm>
        </p:spPr>
        <p:txBody>
          <a:bodyPr/>
          <a:lstStyle/>
          <a:p>
            <a:pPr lvl="0"/>
            <a:r>
              <a:rPr kumimoji="1" lang="en-US" altLang="ja-JP" noProof="0"/>
              <a:t>Click to edit Master text styles</a:t>
            </a:r>
          </a:p>
          <a:p>
            <a:pPr lvl="1"/>
            <a:r>
              <a:rPr kumimoji="1" lang="en-US" altLang="ja-JP" noProof="0"/>
              <a:t>Second level</a:t>
            </a:r>
          </a:p>
          <a:p>
            <a:pPr lvl="2"/>
            <a:r>
              <a:rPr kumimoji="1" lang="en-US" altLang="ja-JP" noProof="0"/>
              <a:t>Third level</a:t>
            </a:r>
          </a:p>
          <a:p>
            <a:pPr lvl="3"/>
            <a:r>
              <a:rPr kumimoji="1" lang="en-US" altLang="ja-JP" noProof="0"/>
              <a:t>Fourth level</a:t>
            </a:r>
          </a:p>
          <a:p>
            <a:pPr lvl="4"/>
            <a:r>
              <a:rPr kumimoji="1" lang="en-US" altLang="ja-JP" noProof="0"/>
              <a:t>Fifth level</a:t>
            </a:r>
            <a:endParaRPr kumimoji="1" lang="en-US" noProof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44D5E23-B915-4847-AEAE-600DBB5D7A81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6860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Charts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597227"/>
            <a:ext cx="11232000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23" name="Diagrammplatzhalter 8"/>
          <p:cNvSpPr>
            <a:spLocks noGrp="1"/>
          </p:cNvSpPr>
          <p:nvPr>
            <p:ph type="chart" sz="quarter" idx="16"/>
          </p:nvPr>
        </p:nvSpPr>
        <p:spPr>
          <a:xfrm>
            <a:off x="468000" y="1316991"/>
            <a:ext cx="4272592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sp>
        <p:nvSpPr>
          <p:cNvPr id="24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1964991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</p:txBody>
      </p:sp>
      <p:sp>
        <p:nvSpPr>
          <p:cNvPr id="25" name="Diagrammplatzhalter 8"/>
          <p:cNvSpPr>
            <a:spLocks noGrp="1"/>
          </p:cNvSpPr>
          <p:nvPr>
            <p:ph type="chart" sz="quarter" idx="18"/>
          </p:nvPr>
        </p:nvSpPr>
        <p:spPr>
          <a:xfrm>
            <a:off x="4907408" y="1316991"/>
            <a:ext cx="4272592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sp>
        <p:nvSpPr>
          <p:cNvPr id="26" name="Diagrammplatzhalter 8"/>
          <p:cNvSpPr>
            <a:spLocks noGrp="1"/>
          </p:cNvSpPr>
          <p:nvPr>
            <p:ph type="chart" sz="quarter" idx="19"/>
          </p:nvPr>
        </p:nvSpPr>
        <p:spPr>
          <a:xfrm>
            <a:off x="468000" y="3620991"/>
            <a:ext cx="4272592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sp>
        <p:nvSpPr>
          <p:cNvPr id="27" name="Diagrammplatzhalter 8"/>
          <p:cNvSpPr>
            <a:spLocks noGrp="1"/>
          </p:cNvSpPr>
          <p:nvPr>
            <p:ph type="chart" sz="quarter" idx="20"/>
          </p:nvPr>
        </p:nvSpPr>
        <p:spPr>
          <a:xfrm>
            <a:off x="4907408" y="3620991"/>
            <a:ext cx="4272592" cy="2160000"/>
          </a:xfrm>
          <a:noFill/>
          <a:ln w="6350">
            <a:solidFill>
              <a:schemeClr val="bg2">
                <a:lumMod val="90000"/>
              </a:schemeClr>
            </a:solidFill>
          </a:ln>
        </p:spPr>
        <p:txBody>
          <a:bodyPr lIns="144000" tIns="144000" rIns="144000" bIns="144000">
            <a:noAutofit/>
          </a:bodyPr>
          <a:lstStyle/>
          <a:p>
            <a:r>
              <a:rPr lang="en-US" altLang="ja-JP"/>
              <a:t>Click icon to add chart</a:t>
            </a:r>
            <a:endParaRPr lang="en-US"/>
          </a:p>
        </p:txBody>
      </p:sp>
      <p:cxnSp>
        <p:nvCxnSpPr>
          <p:cNvPr id="10" name="Gerade Verbindung 4">
            <a:extLst>
              <a:ext uri="{FF2B5EF4-FFF2-40B4-BE49-F238E27FC236}">
                <a16:creationId xmlns:a16="http://schemas.microsoft.com/office/drawing/2014/main" id="{52C5DDBA-90B9-4961-A14B-98B9546E714F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F78BC6-0B72-4CC4-A317-57441D7DC260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1197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abl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597227"/>
            <a:ext cx="11232000" cy="455509"/>
          </a:xfrm>
        </p:spPr>
        <p:txBody>
          <a:bodyPr/>
          <a:lstStyle/>
          <a:p>
            <a:r>
              <a:rPr lang="en-US" altLang="ja-JP" noProof="0"/>
              <a:t>Click to edit Master title style</a:t>
            </a:r>
            <a:endParaRPr lang="ja-JP" altLang="en-US" noProof="0"/>
          </a:p>
        </p:txBody>
      </p:sp>
      <p:sp>
        <p:nvSpPr>
          <p:cNvPr id="19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9972000" y="1964991"/>
            <a:ext cx="1728000" cy="123931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</p:txBody>
      </p:sp>
      <p:sp>
        <p:nvSpPr>
          <p:cNvPr id="20" name="Tabellenplatzhalter 8"/>
          <p:cNvSpPr>
            <a:spLocks noGrp="1"/>
          </p:cNvSpPr>
          <p:nvPr>
            <p:ph type="tbl" sz="quarter" idx="18"/>
          </p:nvPr>
        </p:nvSpPr>
        <p:spPr>
          <a:xfrm>
            <a:off x="468000" y="1424991"/>
            <a:ext cx="8711997" cy="4248000"/>
          </a:xfrm>
        </p:spPr>
        <p:txBody>
          <a:bodyPr/>
          <a:lstStyle/>
          <a:p>
            <a:r>
              <a:rPr lang="en-US" altLang="ja-JP"/>
              <a:t>Click icon to add table</a:t>
            </a:r>
            <a:endParaRPr lang="en-US"/>
          </a:p>
        </p:txBody>
      </p:sp>
      <p:cxnSp>
        <p:nvCxnSpPr>
          <p:cNvPr id="7" name="Gerade Verbindung 4">
            <a:extLst>
              <a:ext uri="{FF2B5EF4-FFF2-40B4-BE49-F238E27FC236}">
                <a16:creationId xmlns:a16="http://schemas.microsoft.com/office/drawing/2014/main" id="{E5422D39-5700-42E9-887F-A22446232645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FF0E8D3-434B-43F4-ACAB-F8D5845A79BD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067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468000" y="540000"/>
            <a:ext cx="11253600" cy="5616000"/>
          </a:xfrm>
          <a:noFill/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lIns="144000" tIns="144000">
            <a:normAutofit/>
          </a:bodyPr>
          <a:lstStyle>
            <a:lvl1pPr>
              <a:defRPr sz="1000"/>
            </a:lvl1pPr>
          </a:lstStyle>
          <a:p>
            <a:r>
              <a:rPr lang="en-US" altLang="ja-JP"/>
              <a:t>Click icon to add picture</a:t>
            </a:r>
            <a:endParaRPr lang="en-US"/>
          </a:p>
        </p:txBody>
      </p:sp>
      <p:sp>
        <p:nvSpPr>
          <p:cNvPr id="5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1500237"/>
          </a:xfrm>
          <a:solidFill>
            <a:schemeClr val="tx2"/>
          </a:solidFill>
        </p:spPr>
        <p:txBody>
          <a:bodyPr wrap="square" lIns="252000" tIns="180000" rIns="180000" bIns="180000">
            <a:spAutoFit/>
          </a:bodyPr>
          <a:lstStyle>
            <a:lvl1pPr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C07C9A7-2C7A-479E-8A14-E5E5068DFD5E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2457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479376" y="540000"/>
            <a:ext cx="11253600" cy="56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1500237"/>
          </a:xfrm>
          <a:solidFill>
            <a:schemeClr val="tx2"/>
          </a:solidFill>
        </p:spPr>
        <p:txBody>
          <a:bodyPr lIns="252000" tIns="180000" rIns="180000" bIns="180000">
            <a:spAutoFit/>
          </a:bodyPr>
          <a:lstStyle>
            <a:lvl1pPr>
              <a:defRPr sz="36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 b="1" cap="all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15D4EC-C520-47A7-A87B-61E2B6F34AB7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0298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468000" y="540000"/>
            <a:ext cx="11253600" cy="56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1080000" y="1387018"/>
            <a:ext cx="5280000" cy="300339"/>
          </a:xfrm>
        </p:spPr>
        <p:txBody>
          <a:bodyPr wrap="square">
            <a:spAutoFit/>
          </a:bodyPr>
          <a:lstStyle>
            <a:lvl1pPr>
              <a:spcAft>
                <a:spcPts val="0"/>
              </a:spcAft>
              <a:defRPr sz="1800" b="1" cap="none" baseline="0">
                <a:solidFill>
                  <a:schemeClr val="bg1"/>
                </a:solidFill>
                <a:latin typeface="+mj-lt"/>
              </a:defRPr>
            </a:lvl1pPr>
            <a:lvl2pPr>
              <a:defRPr sz="1100" b="1" cap="all" baseline="0">
                <a:latin typeface="+mj-lt"/>
              </a:defRPr>
            </a:lvl2pPr>
            <a:lvl3pPr>
              <a:defRPr sz="1100" b="1" cap="all" baseline="0">
                <a:latin typeface="+mj-lt"/>
              </a:defRPr>
            </a:lvl3pPr>
            <a:lvl4pPr>
              <a:defRPr sz="1100" b="1" cap="all" baseline="0">
                <a:latin typeface="+mj-lt"/>
              </a:defRPr>
            </a:lvl4pPr>
            <a:lvl5pPr>
              <a:defRPr sz="1100" b="1" cap="all" baseline="0">
                <a:latin typeface="+mj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1080000" y="1124744"/>
            <a:ext cx="2400000" cy="0"/>
          </a:xfrm>
          <a:prstGeom prst="line">
            <a:avLst/>
          </a:prstGeom>
          <a:ln w="38100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94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116632"/>
            <a:ext cx="8520000" cy="8863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423831"/>
            <a:ext cx="9120000" cy="188769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noProof="0" err="1"/>
              <a:t>Textmasterformat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2"/>
            <a:r>
              <a:rPr lang="en-US" noProof="0" err="1"/>
              <a:t>Dritte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3"/>
            <a:r>
              <a:rPr lang="en-US" noProof="0" err="1"/>
              <a:t>Vierte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4"/>
            <a:r>
              <a:rPr lang="en-US" noProof="0" err="1"/>
              <a:t>Fünfte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760000" y="6509924"/>
            <a:ext cx="672075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lang="en-US" sz="1050" b="1" i="0" u="none" strike="noStrike" kern="1200" baseline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algn="l"/>
            <a:r>
              <a:rPr lang="de-DE"/>
              <a:t>Page </a:t>
            </a:r>
            <a:fld id="{3FD030EF-7044-4946-962A-5D7D09BD1B34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13" name="Textfeld 7"/>
          <p:cNvSpPr txBox="1"/>
          <p:nvPr/>
        </p:nvSpPr>
        <p:spPr>
          <a:xfrm>
            <a:off x="468000" y="6544800"/>
            <a:ext cx="250068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kern="1200" baseline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© 2022 Renesas Electronics Corporation. All rights reserved. 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6" name="Gerade Verbindung 15"/>
          <p:cNvCxnSpPr/>
          <p:nvPr/>
        </p:nvCxnSpPr>
        <p:spPr>
          <a:xfrm>
            <a:off x="468000" y="6336000"/>
            <a:ext cx="11253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 descr="RENESAS+Tagline.png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6400235"/>
            <a:ext cx="3092559" cy="34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5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68" r:id="rId9"/>
    <p:sldLayoutId id="2147483745" r:id="rId10"/>
    <p:sldLayoutId id="2147483746" r:id="rId11"/>
    <p:sldLayoutId id="2147483769" r:id="rId12"/>
    <p:sldLayoutId id="2147483747" r:id="rId13"/>
    <p:sldLayoutId id="2147483748" r:id="rId14"/>
    <p:sldLayoutId id="2147483771" r:id="rId15"/>
    <p:sldLayoutId id="2147483750" r:id="rId16"/>
    <p:sldLayoutId id="2147483751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tx2"/>
        </a:buClr>
        <a:buFont typeface="Wingdings" panose="05000000000000000000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78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tx2"/>
        </a:buClr>
        <a:buFont typeface="Wingdings" panose="05000000000000000000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8415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Symbol" panose="05050102010706020507" pitchFamily="18" charset="2"/>
        <a:buChar char="-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79388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Symbol" panose="05050102010706020507" pitchFamily="18" charset="2"/>
        <a:buChar char="-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>
          <p15:clr>
            <a:srgbClr val="F26B43"/>
          </p15:clr>
        </p15:guide>
        <p15:guide id="2" pos="676">
          <p15:clr>
            <a:srgbClr val="F26B43"/>
          </p15:clr>
        </p15:guide>
        <p15:guide id="3" pos="3841">
          <p15:clr>
            <a:srgbClr val="F26B43"/>
          </p15:clr>
        </p15:guide>
        <p15:guide id="4" pos="7378">
          <p15:clr>
            <a:srgbClr val="F26B43"/>
          </p15:clr>
        </p15:guide>
        <p15:guide id="5" pos="6289">
          <p15:clr>
            <a:srgbClr val="F26B43"/>
          </p15:clr>
        </p15:guide>
        <p15:guide id="6" orient="horz" pos="3884" userDrawn="1">
          <p15:clr>
            <a:srgbClr val="F26B43"/>
          </p15:clr>
        </p15:guide>
        <p15:guide id="7" orient="horz" pos="890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346" userDrawn="1">
          <p15:clr>
            <a:srgbClr val="F26B43"/>
          </p15:clr>
        </p15:guide>
        <p15:guide id="10" orient="horz" pos="4201" userDrawn="1">
          <p15:clr>
            <a:srgbClr val="F26B43"/>
          </p15:clr>
        </p15:guide>
        <p15:guide id="11" orient="horz" pos="709" userDrawn="1">
          <p15:clr>
            <a:srgbClr val="F26B43"/>
          </p15:clr>
        </p15:guide>
        <p15:guide id="12" orient="horz" pos="3984" userDrawn="1">
          <p15:clr>
            <a:srgbClr val="F26B43"/>
          </p15:clr>
        </p15:guide>
        <p15:guide id="13" pos="52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18/10/relationships/comments" Target="../comments/modernComment_7FFE617A_5FEF4CD2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FE617D_C2EEDB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hyperlink" Target="https://renesasgroup.sharepoint.com/:x:/r/sites/ABU-Sales-Home/_layouts/15/Doc.aspx?sourcedoc=%7B4CED9EBC-C7A2-4A4D-8071-73B97C55B000%7D&amp;file=220215%20FSE_FAE%20Customer%20Responsibility.xlsx&amp;action=default&amp;mobileredirect=tru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ira-gasg.renesas.eu/confluence/display/~tony.cho.ux@renesas.com" TargetMode="External"/><Relationship Id="rId7" Type="http://schemas.openxmlformats.org/officeDocument/2006/relationships/hyperlink" Target="https://jira-gasg.renesas.eu/confluence/display/~mohammed.yaseen.aj@renesas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jira-gasg.renesas.eu/confluence/display/~ravi.thankaraj.yb@renesas.com" TargetMode="External"/><Relationship Id="rId5" Type="http://schemas.openxmlformats.org/officeDocument/2006/relationships/hyperlink" Target="https://jira-gasg.renesas.eu/confluence/display/~seungmin.shin.vx@renesas.com" TargetMode="External"/><Relationship Id="rId4" Type="http://schemas.openxmlformats.org/officeDocument/2006/relationships/hyperlink" Target="https://jira-gasg.renesas.eu/confluence/display/~neo.kim.zg@renesas.co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enesasgroup.sharepoint.com/:x:/r/sites/Automotive/ASD/Documents/17_Support_Structure/Jira%20_Global_%20Support_Strucure/03_FAE_Global_Community/GSS_labels_overview_v.1.0.xlsx?d=w8deea0cbc5d04c10b3aa2799a6ca62f5&amp;csf=1&amp;web=1" TargetMode="External"/><Relationship Id="rId2" Type="http://schemas.openxmlformats.org/officeDocument/2006/relationships/hyperlink" Target="https://jira-gasg.renesas.eu/confluence/display/XOS/Global+Support+Structure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enesasgroup.sharepoint.com/:x:/r/sites/ABU-Sales-Home/_layouts/15/Doc.aspx?sourcedoc=%7B4CED9EBC-C7A2-4A4D-8071-73B97C55B000%7D&amp;file=220215%20FSE_FAE%20Customer%20Responsibility.xlsx&amp;action=default&amp;mobileredirect=true" TargetMode="External"/><Relationship Id="rId5" Type="http://schemas.openxmlformats.org/officeDocument/2006/relationships/hyperlink" Target="https://renesasgroup.sharepoint.com/:p:/r/sites/3DSTrial/Shared%20Documents/ABU%20rollout/Requirement%20Engineering%20PJ_Rollout_Phase1_charter.pptx?d=we03b632e34bc44178f781b803fcec0ca&amp;csf=1&amp;web=1&amp;e=c6xnSZ&amp;nav=eyJzSWQiOjE4NzE5LCJjSWQiOjE5OTg3MDA0NjZ9" TargetMode="External"/><Relationship Id="rId4" Type="http://schemas.openxmlformats.org/officeDocument/2006/relationships/image" Target="cid:image004.png@01D8BC80.E8F07C60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プレースホルダー 6" descr="屋外, ストリート, 交通, 光 が含まれている画像&#10;&#10;自動的に生成された説明">
            <a:extLst>
              <a:ext uri="{FF2B5EF4-FFF2-40B4-BE49-F238E27FC236}">
                <a16:creationId xmlns:a16="http://schemas.microsoft.com/office/drawing/2014/main" id="{B6F1D175-BCAB-4DC2-B2AD-DD24607C36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r="95"/>
          <a:stretch>
            <a:fillRect/>
          </a:stretch>
        </p:blipFill>
        <p:spPr/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793D2C1-189E-426A-BA39-83C864F575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ja-JP" cap="all"/>
              <a:t>FAE/AE Global Community 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F39D8C0-9CEA-4B8A-ADF1-004E1B89C3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000" y="2700000"/>
            <a:ext cx="5040000" cy="1594622"/>
          </a:xfrm>
        </p:spPr>
        <p:txBody>
          <a:bodyPr/>
          <a:lstStyle/>
          <a:p>
            <a:r>
              <a:rPr lang="en-US" altLang="ja-JP"/>
              <a:t>September 2022</a:t>
            </a:r>
          </a:p>
          <a:p>
            <a:r>
              <a:rPr lang="en-US" altLang="ja-JP"/>
              <a:t>Mazitova Elvira</a:t>
            </a:r>
          </a:p>
          <a:p>
            <a:r>
              <a:rPr lang="en-US" altLang="ja-JP"/>
              <a:t>ADMKD/ADMS/ADMS12 – Project Management</a:t>
            </a:r>
          </a:p>
          <a:p>
            <a:r>
              <a:rPr lang="en-US"/>
              <a:t>Automotive Business Unit</a:t>
            </a:r>
          </a:p>
          <a:p>
            <a:r>
              <a:rPr lang="en-US" altLang="ja-JP"/>
              <a:t>Renesas Electronics Corporation</a:t>
            </a:r>
          </a:p>
        </p:txBody>
      </p:sp>
    </p:spTree>
    <p:extLst>
      <p:ext uri="{BB962C8B-B14F-4D97-AF65-F5344CB8AC3E}">
        <p14:creationId xmlns:p14="http://schemas.microsoft.com/office/powerpoint/2010/main" val="43766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68000" y="1424991"/>
            <a:ext cx="11244574" cy="113877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/>
              <a:t>Support structure for SoC and MCU, possible other products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/>
              <a:t>General steps proposal in support structure enhancement </a:t>
            </a:r>
          </a:p>
          <a:p>
            <a:pPr lvl="3">
              <a:lnSpc>
                <a:spcPct val="100000"/>
              </a:lnSpc>
              <a:spcAft>
                <a:spcPts val="400"/>
              </a:spcAft>
            </a:pPr>
            <a:r>
              <a:rPr lang="en-US"/>
              <a:t>Global FAE community </a:t>
            </a:r>
          </a:p>
          <a:p>
            <a:pPr marL="355600" lvl="3" indent="0">
              <a:lnSpc>
                <a:spcPct val="100000"/>
              </a:lnSpc>
              <a:spcAft>
                <a:spcPts val="400"/>
              </a:spcAft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F1542B-1E99-CA2C-3EE3-11C9382E018F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6950644" y="2285579"/>
            <a:ext cx="1886501" cy="147484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DA716EEA-2DF7-37C4-526C-71CD12EF1B71}"/>
              </a:ext>
            </a:extLst>
          </p:cNvPr>
          <p:cNvSpPr/>
          <p:nvPr/>
        </p:nvSpPr>
        <p:spPr>
          <a:xfrm>
            <a:off x="1066799" y="1927678"/>
            <a:ext cx="3983501" cy="4191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208246" y="612004"/>
            <a:ext cx="7902464" cy="2769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Support structure general overview – to continue working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218685F-CC50-AA2A-FCAE-03DD6A2A172C}"/>
              </a:ext>
            </a:extLst>
          </p:cNvPr>
          <p:cNvCxnSpPr/>
          <p:nvPr/>
        </p:nvCxnSpPr>
        <p:spPr>
          <a:xfrm>
            <a:off x="4860019" y="1350398"/>
            <a:ext cx="0" cy="4979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16E93D-35CF-B385-DBFA-E58571C050B9}"/>
              </a:ext>
            </a:extLst>
          </p:cNvPr>
          <p:cNvCxnSpPr/>
          <p:nvPr/>
        </p:nvCxnSpPr>
        <p:spPr>
          <a:xfrm>
            <a:off x="9672553" y="1301178"/>
            <a:ext cx="0" cy="4979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9FA601-2BE5-240C-1FA8-50BB89FC9130}"/>
              </a:ext>
            </a:extLst>
          </p:cNvPr>
          <p:cNvCxnSpPr/>
          <p:nvPr/>
        </p:nvCxnSpPr>
        <p:spPr>
          <a:xfrm>
            <a:off x="10986215" y="1319467"/>
            <a:ext cx="0" cy="4979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2B93C7-9033-F970-50A7-F63FBC88950C}"/>
              </a:ext>
            </a:extLst>
          </p:cNvPr>
          <p:cNvCxnSpPr>
            <a:cxnSpLocks/>
          </p:cNvCxnSpPr>
          <p:nvPr/>
        </p:nvCxnSpPr>
        <p:spPr>
          <a:xfrm>
            <a:off x="72559" y="1927277"/>
            <a:ext cx="12119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419C3D2E-1AF4-7EA6-0DF6-81A114C08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286" y="1275024"/>
            <a:ext cx="1314252" cy="246221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400"/>
              </a:spcAft>
              <a:buAutoNum type="arabicPeriod"/>
            </a:pPr>
            <a:r>
              <a:rPr lang="en-US" b="1">
                <a:solidFill>
                  <a:schemeClr val="tx2"/>
                </a:solidFill>
              </a:rPr>
              <a:t>SoC</a:t>
            </a:r>
          </a:p>
        </p:txBody>
      </p:sp>
      <p:sp>
        <p:nvSpPr>
          <p:cNvPr id="15" name="Inhaltsplatzhalter 3">
            <a:extLst>
              <a:ext uri="{FF2B5EF4-FFF2-40B4-BE49-F238E27FC236}">
                <a16:creationId xmlns:a16="http://schemas.microsoft.com/office/drawing/2014/main" id="{10C2783A-C363-BFDE-F4E2-73D2C914335A}"/>
              </a:ext>
            </a:extLst>
          </p:cNvPr>
          <p:cNvSpPr txBox="1">
            <a:spLocks/>
          </p:cNvSpPr>
          <p:nvPr/>
        </p:nvSpPr>
        <p:spPr>
          <a:xfrm>
            <a:off x="6702825" y="1226959"/>
            <a:ext cx="855534" cy="246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/>
                </a:solidFill>
              </a:rPr>
              <a:t>2. MCU</a:t>
            </a:r>
          </a:p>
        </p:txBody>
      </p:sp>
      <p:sp>
        <p:nvSpPr>
          <p:cNvPr id="16" name="Inhaltsplatzhalter 3">
            <a:extLst>
              <a:ext uri="{FF2B5EF4-FFF2-40B4-BE49-F238E27FC236}">
                <a16:creationId xmlns:a16="http://schemas.microsoft.com/office/drawing/2014/main" id="{AA81C4A0-7894-862D-1DAC-7FB39A028753}"/>
              </a:ext>
            </a:extLst>
          </p:cNvPr>
          <p:cNvSpPr txBox="1">
            <a:spLocks/>
          </p:cNvSpPr>
          <p:nvPr/>
        </p:nvSpPr>
        <p:spPr>
          <a:xfrm>
            <a:off x="9749628" y="1113715"/>
            <a:ext cx="1365726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b="1">
                <a:solidFill>
                  <a:schemeClr val="tx2"/>
                </a:solidFill>
              </a:rPr>
              <a:t>3. Analog</a:t>
            </a:r>
          </a:p>
          <a:p>
            <a:pPr marL="171450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Application</a:t>
            </a:r>
          </a:p>
          <a:p>
            <a:pPr marL="171450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Sensor</a:t>
            </a:r>
          </a:p>
          <a:p>
            <a:pPr marL="171450" indent="-1714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chemeClr val="tx2"/>
                </a:solidFill>
              </a:rPr>
              <a:t>Video</a:t>
            </a:r>
          </a:p>
        </p:txBody>
      </p: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FCC95D96-7B56-B535-784C-1CA8549410B9}"/>
              </a:ext>
            </a:extLst>
          </p:cNvPr>
          <p:cNvSpPr txBox="1">
            <a:spLocks/>
          </p:cNvSpPr>
          <p:nvPr/>
        </p:nvSpPr>
        <p:spPr>
          <a:xfrm>
            <a:off x="11115354" y="1160731"/>
            <a:ext cx="85553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/>
                </a:solidFill>
              </a:rPr>
              <a:t>4. Power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7F4D53-FCC6-EB07-4811-3AECB5F0EFB1}"/>
              </a:ext>
            </a:extLst>
          </p:cNvPr>
          <p:cNvCxnSpPr>
            <a:cxnSpLocks/>
          </p:cNvCxnSpPr>
          <p:nvPr/>
        </p:nvCxnSpPr>
        <p:spPr>
          <a:xfrm>
            <a:off x="84405" y="3920517"/>
            <a:ext cx="1202318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68AC20-B10D-188C-ED6D-49716CFBD7F9}"/>
              </a:ext>
            </a:extLst>
          </p:cNvPr>
          <p:cNvCxnSpPr>
            <a:cxnSpLocks/>
          </p:cNvCxnSpPr>
          <p:nvPr/>
        </p:nvCxnSpPr>
        <p:spPr>
          <a:xfrm>
            <a:off x="84405" y="5202706"/>
            <a:ext cx="1202318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FD496A-C37B-CA4D-F807-5A9729A80C23}"/>
              </a:ext>
            </a:extLst>
          </p:cNvPr>
          <p:cNvCxnSpPr/>
          <p:nvPr/>
        </p:nvCxnSpPr>
        <p:spPr>
          <a:xfrm>
            <a:off x="1013532" y="1371598"/>
            <a:ext cx="0" cy="4979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D6C05F46-9299-0454-B65F-AA8D2AD3A834}"/>
              </a:ext>
            </a:extLst>
          </p:cNvPr>
          <p:cNvSpPr txBox="1">
            <a:spLocks/>
          </p:cNvSpPr>
          <p:nvPr/>
        </p:nvSpPr>
        <p:spPr>
          <a:xfrm>
            <a:off x="90516" y="2219992"/>
            <a:ext cx="867641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 b="1">
                <a:solidFill>
                  <a:srgbClr val="00B050"/>
                </a:solidFill>
              </a:rPr>
              <a:t>L1 FAE+FAE Deputy</a:t>
            </a:r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111F6B53-1C18-8645-6791-1EC59A50CEDE}"/>
              </a:ext>
            </a:extLst>
          </p:cNvPr>
          <p:cNvSpPr txBox="1">
            <a:spLocks/>
          </p:cNvSpPr>
          <p:nvPr/>
        </p:nvSpPr>
        <p:spPr>
          <a:xfrm>
            <a:off x="58383" y="3168883"/>
            <a:ext cx="874880" cy="4821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 b="1">
                <a:solidFill>
                  <a:schemeClr val="accent3"/>
                </a:solidFill>
              </a:rPr>
              <a:t>App </a:t>
            </a:r>
            <a:r>
              <a:rPr lang="en-US" sz="1400" b="1" err="1">
                <a:solidFill>
                  <a:schemeClr val="accent3"/>
                </a:solidFill>
              </a:rPr>
              <a:t>Eng</a:t>
            </a:r>
            <a:endParaRPr lang="en-US" sz="1400" b="1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 b="1">
                <a:solidFill>
                  <a:schemeClr val="accent3"/>
                </a:solidFill>
              </a:rPr>
              <a:t>(TPS)</a:t>
            </a:r>
            <a:endParaRPr lang="en-US" sz="1400" b="1">
              <a:solidFill>
                <a:schemeClr val="accent3"/>
              </a:solidFill>
              <a:cs typeface="Arial"/>
            </a:endParaRPr>
          </a:p>
        </p:txBody>
      </p:sp>
      <p:sp>
        <p:nvSpPr>
          <p:cNvPr id="25" name="Inhaltsplatzhalter 3">
            <a:extLst>
              <a:ext uri="{FF2B5EF4-FFF2-40B4-BE49-F238E27FC236}">
                <a16:creationId xmlns:a16="http://schemas.microsoft.com/office/drawing/2014/main" id="{E78FCF15-2011-263B-7226-FB68B6171F79}"/>
              </a:ext>
            </a:extLst>
          </p:cNvPr>
          <p:cNvSpPr txBox="1">
            <a:spLocks/>
          </p:cNvSpPr>
          <p:nvPr/>
        </p:nvSpPr>
        <p:spPr>
          <a:xfrm>
            <a:off x="68739" y="4211593"/>
            <a:ext cx="994240" cy="78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accent3"/>
                </a:solidFill>
              </a:rPr>
              <a:t>L2 </a:t>
            </a:r>
            <a:br>
              <a:rPr lang="en-US" b="1">
                <a:solidFill>
                  <a:schemeClr val="accent3"/>
                </a:solidFill>
              </a:rPr>
            </a:br>
            <a:r>
              <a:rPr lang="en-US" b="1">
                <a:solidFill>
                  <a:schemeClr val="accent3"/>
                </a:solidFill>
              </a:rPr>
              <a:t>App </a:t>
            </a:r>
            <a:r>
              <a:rPr lang="en-US" b="1" err="1">
                <a:solidFill>
                  <a:schemeClr val="accent3"/>
                </a:solidFill>
              </a:rPr>
              <a:t>Eng</a:t>
            </a:r>
            <a:endParaRPr lang="en-US" b="1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accent3"/>
                </a:solidFill>
              </a:rPr>
              <a:t>(FDT)</a:t>
            </a:r>
          </a:p>
        </p:txBody>
      </p:sp>
      <p:sp>
        <p:nvSpPr>
          <p:cNvPr id="26" name="Inhaltsplatzhalter 3">
            <a:extLst>
              <a:ext uri="{FF2B5EF4-FFF2-40B4-BE49-F238E27FC236}">
                <a16:creationId xmlns:a16="http://schemas.microsoft.com/office/drawing/2014/main" id="{F5710BE0-7313-868F-A670-43BF25D98918}"/>
              </a:ext>
            </a:extLst>
          </p:cNvPr>
          <p:cNvSpPr txBox="1">
            <a:spLocks/>
          </p:cNvSpPr>
          <p:nvPr/>
        </p:nvSpPr>
        <p:spPr>
          <a:xfrm>
            <a:off x="104565" y="5366042"/>
            <a:ext cx="914814" cy="78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accent3"/>
                </a:solidFill>
              </a:rPr>
              <a:t>L3</a:t>
            </a:r>
            <a:br>
              <a:rPr lang="en-US" b="1">
                <a:solidFill>
                  <a:schemeClr val="accent3"/>
                </a:solidFill>
              </a:rPr>
            </a:br>
            <a:r>
              <a:rPr lang="en-US" b="1">
                <a:solidFill>
                  <a:schemeClr val="accent3"/>
                </a:solidFill>
              </a:rPr>
              <a:t>SWDD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accent3"/>
                </a:solidFill>
              </a:rPr>
              <a:t>ASDD</a:t>
            </a:r>
          </a:p>
        </p:txBody>
      </p:sp>
      <p:sp>
        <p:nvSpPr>
          <p:cNvPr id="27" name="Inhaltsplatzhalter 3">
            <a:extLst>
              <a:ext uri="{FF2B5EF4-FFF2-40B4-BE49-F238E27FC236}">
                <a16:creationId xmlns:a16="http://schemas.microsoft.com/office/drawing/2014/main" id="{AE8B917C-EFFD-077B-6C53-4C57DB294052}"/>
              </a:ext>
            </a:extLst>
          </p:cNvPr>
          <p:cNvSpPr txBox="1">
            <a:spLocks/>
          </p:cNvSpPr>
          <p:nvPr/>
        </p:nvSpPr>
        <p:spPr>
          <a:xfrm>
            <a:off x="1113651" y="2018124"/>
            <a:ext cx="579854" cy="24622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RECN</a:t>
            </a:r>
          </a:p>
        </p:txBody>
      </p:sp>
      <p:sp>
        <p:nvSpPr>
          <p:cNvPr id="28" name="Inhaltsplatzhalter 3">
            <a:extLst>
              <a:ext uri="{FF2B5EF4-FFF2-40B4-BE49-F238E27FC236}">
                <a16:creationId xmlns:a16="http://schemas.microsoft.com/office/drawing/2014/main" id="{9160BCA2-D98B-F723-B370-D35834EF24AE}"/>
              </a:ext>
            </a:extLst>
          </p:cNvPr>
          <p:cNvSpPr txBox="1">
            <a:spLocks/>
          </p:cNvSpPr>
          <p:nvPr/>
        </p:nvSpPr>
        <p:spPr>
          <a:xfrm>
            <a:off x="2824083" y="1960936"/>
            <a:ext cx="166030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REA  REIN  REL</a:t>
            </a:r>
          </a:p>
        </p:txBody>
      </p:sp>
      <p:sp>
        <p:nvSpPr>
          <p:cNvPr id="29" name="Inhaltsplatzhalter 3">
            <a:extLst>
              <a:ext uri="{FF2B5EF4-FFF2-40B4-BE49-F238E27FC236}">
                <a16:creationId xmlns:a16="http://schemas.microsoft.com/office/drawing/2014/main" id="{464BDE55-9AB6-3D3A-B0BD-D26D11AF5115}"/>
              </a:ext>
            </a:extLst>
          </p:cNvPr>
          <p:cNvSpPr txBox="1">
            <a:spLocks/>
          </p:cNvSpPr>
          <p:nvPr/>
        </p:nvSpPr>
        <p:spPr>
          <a:xfrm>
            <a:off x="1378010" y="3321947"/>
            <a:ext cx="5337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/>
                </a:solidFill>
              </a:rPr>
              <a:t>REE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6BEAC88-2DBC-4D09-3A02-7DC3A79B3E7F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2640850" y="1614091"/>
            <a:ext cx="0" cy="163038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41205A1-8A54-2E77-5729-14179DF3F606}"/>
              </a:ext>
            </a:extLst>
          </p:cNvPr>
          <p:cNvSpPr/>
          <p:nvPr/>
        </p:nvSpPr>
        <p:spPr>
          <a:xfrm>
            <a:off x="1861611" y="3244474"/>
            <a:ext cx="1558478" cy="369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err="1"/>
              <a:t>TPS_team_SoC</a:t>
            </a:r>
            <a:endParaRPr lang="en-US" sz="14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F68FAB-1929-56A5-99EE-C05309C582FD}"/>
              </a:ext>
            </a:extLst>
          </p:cNvPr>
          <p:cNvSpPr/>
          <p:nvPr/>
        </p:nvSpPr>
        <p:spPr>
          <a:xfrm>
            <a:off x="1257060" y="4754184"/>
            <a:ext cx="1558478" cy="369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FDT_X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E272AC-487E-5C80-EA2C-11F3A4786CF0}"/>
              </a:ext>
            </a:extLst>
          </p:cNvPr>
          <p:cNvSpPr/>
          <p:nvPr/>
        </p:nvSpPr>
        <p:spPr>
          <a:xfrm>
            <a:off x="1861611" y="4113032"/>
            <a:ext cx="1558478" cy="369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FDT_Z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4DE6600-8BC0-D7EA-8DDA-FA7CEE9265A9}"/>
              </a:ext>
            </a:extLst>
          </p:cNvPr>
          <p:cNvCxnSpPr>
            <a:cxnSpLocks/>
            <a:stCxn id="32" idx="2"/>
            <a:endCxn id="37" idx="0"/>
          </p:cNvCxnSpPr>
          <p:nvPr/>
        </p:nvCxnSpPr>
        <p:spPr>
          <a:xfrm>
            <a:off x="2640850" y="3613526"/>
            <a:ext cx="0" cy="49950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7423490-7174-47D5-0377-D5F948D245DC}"/>
              </a:ext>
            </a:extLst>
          </p:cNvPr>
          <p:cNvCxnSpPr>
            <a:cxnSpLocks/>
          </p:cNvCxnSpPr>
          <p:nvPr/>
        </p:nvCxnSpPr>
        <p:spPr>
          <a:xfrm>
            <a:off x="1403578" y="1614091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36BEA95-54D6-6692-5AF0-A692E6DC7A72}"/>
              </a:ext>
            </a:extLst>
          </p:cNvPr>
          <p:cNvCxnSpPr>
            <a:cxnSpLocks/>
          </p:cNvCxnSpPr>
          <p:nvPr/>
        </p:nvCxnSpPr>
        <p:spPr>
          <a:xfrm>
            <a:off x="3147034" y="1629195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0E7DBF7-1F04-2DEF-B6FA-5EDDC1E5D416}"/>
              </a:ext>
            </a:extLst>
          </p:cNvPr>
          <p:cNvCxnSpPr>
            <a:cxnSpLocks/>
          </p:cNvCxnSpPr>
          <p:nvPr/>
        </p:nvCxnSpPr>
        <p:spPr>
          <a:xfrm>
            <a:off x="3693134" y="1614091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853499A-212F-FC06-7576-44FD2CDB006C}"/>
              </a:ext>
            </a:extLst>
          </p:cNvPr>
          <p:cNvCxnSpPr>
            <a:cxnSpLocks/>
          </p:cNvCxnSpPr>
          <p:nvPr/>
        </p:nvCxnSpPr>
        <p:spPr>
          <a:xfrm>
            <a:off x="4213834" y="1599223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5BE3B88-BA59-4F13-43C9-B3E93222906B}"/>
              </a:ext>
            </a:extLst>
          </p:cNvPr>
          <p:cNvCxnSpPr>
            <a:cxnSpLocks/>
            <a:stCxn id="27" idx="2"/>
            <a:endCxn id="32" idx="0"/>
          </p:cNvCxnSpPr>
          <p:nvPr/>
        </p:nvCxnSpPr>
        <p:spPr>
          <a:xfrm>
            <a:off x="1403578" y="2264345"/>
            <a:ext cx="1237272" cy="980129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073EE0B-6F1E-5A79-A8F3-165DA6CF53FC}"/>
              </a:ext>
            </a:extLst>
          </p:cNvPr>
          <p:cNvCxnSpPr>
            <a:cxnSpLocks/>
          </p:cNvCxnSpPr>
          <p:nvPr/>
        </p:nvCxnSpPr>
        <p:spPr>
          <a:xfrm flipH="1">
            <a:off x="2672550" y="2245630"/>
            <a:ext cx="474484" cy="972133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0" name="Graphic 59" descr="Badge Question Mark outline">
            <a:extLst>
              <a:ext uri="{FF2B5EF4-FFF2-40B4-BE49-F238E27FC236}">
                <a16:creationId xmlns:a16="http://schemas.microsoft.com/office/drawing/2014/main" id="{1FD69E3D-2F79-6792-912D-3860618F3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7652" y="3117860"/>
            <a:ext cx="722519" cy="722519"/>
          </a:xfrm>
          <a:prstGeom prst="rect">
            <a:avLst/>
          </a:prstGeom>
        </p:spPr>
      </p:pic>
      <p:pic>
        <p:nvPicPr>
          <p:cNvPr id="61" name="Graphic 60" descr="Badge Question Mark outline">
            <a:extLst>
              <a:ext uri="{FF2B5EF4-FFF2-40B4-BE49-F238E27FC236}">
                <a16:creationId xmlns:a16="http://schemas.microsoft.com/office/drawing/2014/main" id="{56DE8225-557F-3251-8232-D6E7EAF15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46844" y="3060245"/>
            <a:ext cx="722519" cy="722519"/>
          </a:xfrm>
          <a:prstGeom prst="rect">
            <a:avLst/>
          </a:prstGeom>
        </p:spPr>
      </p:pic>
      <p:pic>
        <p:nvPicPr>
          <p:cNvPr id="62" name="Graphic 61" descr="Badge Question Mark outline">
            <a:extLst>
              <a:ext uri="{FF2B5EF4-FFF2-40B4-BE49-F238E27FC236}">
                <a16:creationId xmlns:a16="http://schemas.microsoft.com/office/drawing/2014/main" id="{48A73BA0-674E-8E86-BA98-99E7FE785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0725" y="4311268"/>
            <a:ext cx="722519" cy="722519"/>
          </a:xfrm>
          <a:prstGeom prst="rect">
            <a:avLst/>
          </a:prstGeom>
        </p:spPr>
      </p:pic>
      <p:pic>
        <p:nvPicPr>
          <p:cNvPr id="63" name="Graphic 62" descr="Badge Question Mark outline">
            <a:extLst>
              <a:ext uri="{FF2B5EF4-FFF2-40B4-BE49-F238E27FC236}">
                <a16:creationId xmlns:a16="http://schemas.microsoft.com/office/drawing/2014/main" id="{53D37D4C-3789-CB28-0CC0-89C0E5FAA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53941" y="4316409"/>
            <a:ext cx="722519" cy="722519"/>
          </a:xfrm>
          <a:prstGeom prst="rect">
            <a:avLst/>
          </a:prstGeom>
        </p:spPr>
      </p:pic>
      <p:pic>
        <p:nvPicPr>
          <p:cNvPr id="64" name="Graphic 63" descr="Badge Question Mark outline">
            <a:extLst>
              <a:ext uri="{FF2B5EF4-FFF2-40B4-BE49-F238E27FC236}">
                <a16:creationId xmlns:a16="http://schemas.microsoft.com/office/drawing/2014/main" id="{96D340D2-C16B-BFA3-A4FF-49F6BE1086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78868" y="5472158"/>
            <a:ext cx="722519" cy="722519"/>
          </a:xfrm>
          <a:prstGeom prst="rect">
            <a:avLst/>
          </a:prstGeom>
        </p:spPr>
      </p:pic>
      <p:pic>
        <p:nvPicPr>
          <p:cNvPr id="65" name="Graphic 64" descr="Badge Question Mark outline">
            <a:extLst>
              <a:ext uri="{FF2B5EF4-FFF2-40B4-BE49-F238E27FC236}">
                <a16:creationId xmlns:a16="http://schemas.microsoft.com/office/drawing/2014/main" id="{30665EE1-B0DE-969E-5B60-2B75C1AF0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8719" y="5399763"/>
            <a:ext cx="722519" cy="722519"/>
          </a:xfrm>
          <a:prstGeom prst="rect">
            <a:avLst/>
          </a:prstGeom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6AA494B-0E51-F3B1-4F18-B8B23B84FDAD}"/>
              </a:ext>
            </a:extLst>
          </p:cNvPr>
          <p:cNvCxnSpPr>
            <a:cxnSpLocks/>
            <a:endCxn id="32" idx="0"/>
          </p:cNvCxnSpPr>
          <p:nvPr/>
        </p:nvCxnSpPr>
        <p:spPr>
          <a:xfrm flipH="1">
            <a:off x="2640850" y="2245630"/>
            <a:ext cx="1052284" cy="998844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497DBF6-F285-84EB-1666-2BF7CAD60D00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2640850" y="2272794"/>
            <a:ext cx="1473950" cy="1840238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Inhaltsplatzhalter 3">
            <a:extLst>
              <a:ext uri="{FF2B5EF4-FFF2-40B4-BE49-F238E27FC236}">
                <a16:creationId xmlns:a16="http://schemas.microsoft.com/office/drawing/2014/main" id="{0A7BCF10-D40F-8538-DF90-6C665050638D}"/>
              </a:ext>
            </a:extLst>
          </p:cNvPr>
          <p:cNvSpPr txBox="1">
            <a:spLocks/>
          </p:cNvSpPr>
          <p:nvPr/>
        </p:nvSpPr>
        <p:spPr>
          <a:xfrm>
            <a:off x="2885918" y="4470708"/>
            <a:ext cx="5337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/>
                </a:solidFill>
              </a:rPr>
              <a:t>…</a:t>
            </a:r>
          </a:p>
        </p:txBody>
      </p:sp>
      <p:sp>
        <p:nvSpPr>
          <p:cNvPr id="77" name="Inhaltsplatzhalter 3">
            <a:extLst>
              <a:ext uri="{FF2B5EF4-FFF2-40B4-BE49-F238E27FC236}">
                <a16:creationId xmlns:a16="http://schemas.microsoft.com/office/drawing/2014/main" id="{93FDFEEE-F672-C1B0-E203-F68A1871BA2B}"/>
              </a:ext>
            </a:extLst>
          </p:cNvPr>
          <p:cNvSpPr txBox="1">
            <a:spLocks/>
          </p:cNvSpPr>
          <p:nvPr/>
        </p:nvSpPr>
        <p:spPr>
          <a:xfrm>
            <a:off x="1587788" y="5600527"/>
            <a:ext cx="2735191" cy="748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>
                <a:solidFill>
                  <a:schemeClr val="accent2"/>
                </a:solidFill>
              </a:rPr>
              <a:t>i1.2 Direct ticket assignment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>
                <a:solidFill>
                  <a:schemeClr val="accent2"/>
                </a:solidFill>
              </a:rPr>
              <a:t>No dedicated labels or statistic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>
                <a:solidFill>
                  <a:schemeClr val="accent2"/>
                </a:solidFill>
              </a:rPr>
              <a:t>I1.4 Redmine decommissioning  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A8B1A7-39ED-22EC-2B61-F7D8E2720DC2}"/>
              </a:ext>
            </a:extLst>
          </p:cNvPr>
          <p:cNvCxnSpPr>
            <a:cxnSpLocks/>
          </p:cNvCxnSpPr>
          <p:nvPr/>
        </p:nvCxnSpPr>
        <p:spPr>
          <a:xfrm>
            <a:off x="2640850" y="5202706"/>
            <a:ext cx="0" cy="40630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CF983077-6E8A-CE8B-CD46-BBE9ACA7F8C7}"/>
              </a:ext>
            </a:extLst>
          </p:cNvPr>
          <p:cNvSpPr/>
          <p:nvPr/>
        </p:nvSpPr>
        <p:spPr>
          <a:xfrm>
            <a:off x="10918204" y="35697"/>
            <a:ext cx="958256" cy="26473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nhaltsplatzhalter 3">
            <a:extLst>
              <a:ext uri="{FF2B5EF4-FFF2-40B4-BE49-F238E27FC236}">
                <a16:creationId xmlns:a16="http://schemas.microsoft.com/office/drawing/2014/main" id="{F00F2D5C-E82C-E819-EF86-FCDE9E4731B1}"/>
              </a:ext>
            </a:extLst>
          </p:cNvPr>
          <p:cNvSpPr txBox="1">
            <a:spLocks/>
          </p:cNvSpPr>
          <p:nvPr/>
        </p:nvSpPr>
        <p:spPr>
          <a:xfrm>
            <a:off x="8612334" y="48340"/>
            <a:ext cx="1883522" cy="215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Global FAE community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CBCAC6E3-81C2-E195-F5D0-F35B5816A053}"/>
              </a:ext>
            </a:extLst>
          </p:cNvPr>
          <p:cNvSpPr/>
          <p:nvPr/>
        </p:nvSpPr>
        <p:spPr>
          <a:xfrm>
            <a:off x="5269265" y="1962128"/>
            <a:ext cx="3983501" cy="3802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nhaltsplatzhalter 3">
            <a:extLst>
              <a:ext uri="{FF2B5EF4-FFF2-40B4-BE49-F238E27FC236}">
                <a16:creationId xmlns:a16="http://schemas.microsoft.com/office/drawing/2014/main" id="{A88C22B1-7907-3966-37E7-69A13AC022A5}"/>
              </a:ext>
            </a:extLst>
          </p:cNvPr>
          <p:cNvSpPr txBox="1">
            <a:spLocks/>
          </p:cNvSpPr>
          <p:nvPr/>
        </p:nvSpPr>
        <p:spPr>
          <a:xfrm>
            <a:off x="5340201" y="2026573"/>
            <a:ext cx="579854" cy="24622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RECN</a:t>
            </a:r>
          </a:p>
        </p:txBody>
      </p:sp>
      <p:sp>
        <p:nvSpPr>
          <p:cNvPr id="88" name="Inhaltsplatzhalter 3">
            <a:extLst>
              <a:ext uri="{FF2B5EF4-FFF2-40B4-BE49-F238E27FC236}">
                <a16:creationId xmlns:a16="http://schemas.microsoft.com/office/drawing/2014/main" id="{A321853B-38EA-1268-1665-C3D4A9D1C745}"/>
              </a:ext>
            </a:extLst>
          </p:cNvPr>
          <p:cNvSpPr txBox="1">
            <a:spLocks/>
          </p:cNvSpPr>
          <p:nvPr/>
        </p:nvSpPr>
        <p:spPr>
          <a:xfrm>
            <a:off x="7638340" y="1969647"/>
            <a:ext cx="179325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REA  REIN  REL</a:t>
            </a:r>
          </a:p>
        </p:txBody>
      </p:sp>
      <p:sp>
        <p:nvSpPr>
          <p:cNvPr id="89" name="Inhaltsplatzhalter 3">
            <a:extLst>
              <a:ext uri="{FF2B5EF4-FFF2-40B4-BE49-F238E27FC236}">
                <a16:creationId xmlns:a16="http://schemas.microsoft.com/office/drawing/2014/main" id="{7BD09DF6-FC78-AA7A-AEB7-6C6775164EA8}"/>
              </a:ext>
            </a:extLst>
          </p:cNvPr>
          <p:cNvSpPr txBox="1">
            <a:spLocks/>
          </p:cNvSpPr>
          <p:nvPr/>
        </p:nvSpPr>
        <p:spPr>
          <a:xfrm>
            <a:off x="6714630" y="1999409"/>
            <a:ext cx="5337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>
                <a:solidFill>
                  <a:schemeClr val="tx2"/>
                </a:solidFill>
              </a:rPr>
              <a:t>REE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897EBED-E2B4-8DC3-988C-D81EB713ED1D}"/>
              </a:ext>
            </a:extLst>
          </p:cNvPr>
          <p:cNvCxnSpPr>
            <a:cxnSpLocks/>
          </p:cNvCxnSpPr>
          <p:nvPr/>
        </p:nvCxnSpPr>
        <p:spPr>
          <a:xfrm>
            <a:off x="5630128" y="1622540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647B35C-40EA-1CE2-194D-19254D6A194A}"/>
              </a:ext>
            </a:extLst>
          </p:cNvPr>
          <p:cNvCxnSpPr>
            <a:cxnSpLocks/>
          </p:cNvCxnSpPr>
          <p:nvPr/>
        </p:nvCxnSpPr>
        <p:spPr>
          <a:xfrm>
            <a:off x="7839928" y="1637644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4B93F072-7B57-419C-8AA5-C98D65B9B419}"/>
              </a:ext>
            </a:extLst>
          </p:cNvPr>
          <p:cNvCxnSpPr>
            <a:cxnSpLocks/>
          </p:cNvCxnSpPr>
          <p:nvPr/>
        </p:nvCxnSpPr>
        <p:spPr>
          <a:xfrm>
            <a:off x="8386028" y="1622540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EECC21F4-7D7F-D141-41B0-440C23E01096}"/>
              </a:ext>
            </a:extLst>
          </p:cNvPr>
          <p:cNvCxnSpPr>
            <a:cxnSpLocks/>
          </p:cNvCxnSpPr>
          <p:nvPr/>
        </p:nvCxnSpPr>
        <p:spPr>
          <a:xfrm>
            <a:off x="8906728" y="1607672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8EA04F3-6C47-6EDD-7D51-2AC9C10467B4}"/>
              </a:ext>
            </a:extLst>
          </p:cNvPr>
          <p:cNvSpPr/>
          <p:nvPr/>
        </p:nvSpPr>
        <p:spPr>
          <a:xfrm>
            <a:off x="6408012" y="3759208"/>
            <a:ext cx="1485845" cy="338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err="1"/>
              <a:t>TPS_team_MCU</a:t>
            </a:r>
            <a:endParaRPr lang="en-US" sz="1200">
              <a:cs typeface="Arial"/>
            </a:endParaRPr>
          </a:p>
        </p:txBody>
      </p:sp>
      <p:sp>
        <p:nvSpPr>
          <p:cNvPr id="95" name="Inhaltsplatzhalter 3">
            <a:extLst>
              <a:ext uri="{FF2B5EF4-FFF2-40B4-BE49-F238E27FC236}">
                <a16:creationId xmlns:a16="http://schemas.microsoft.com/office/drawing/2014/main" id="{673D24B9-A3E7-CF8D-2900-CD65B9503B27}"/>
              </a:ext>
            </a:extLst>
          </p:cNvPr>
          <p:cNvSpPr txBox="1">
            <a:spLocks/>
          </p:cNvSpPr>
          <p:nvPr/>
        </p:nvSpPr>
        <p:spPr>
          <a:xfrm>
            <a:off x="3583633" y="2913328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i1.1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BEA8EF15-8044-A42B-641C-E1FB645E9C43}"/>
              </a:ext>
            </a:extLst>
          </p:cNvPr>
          <p:cNvSpPr/>
          <p:nvPr/>
        </p:nvSpPr>
        <p:spPr>
          <a:xfrm>
            <a:off x="9734473" y="2003552"/>
            <a:ext cx="1171173" cy="38620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Graphic 57" descr="Badge Question Mark outline">
            <a:extLst>
              <a:ext uri="{FF2B5EF4-FFF2-40B4-BE49-F238E27FC236}">
                <a16:creationId xmlns:a16="http://schemas.microsoft.com/office/drawing/2014/main" id="{8CFFCE92-BCE5-A665-45C2-5E9F8DB3B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1309" y="2068820"/>
            <a:ext cx="722519" cy="722519"/>
          </a:xfrm>
          <a:prstGeom prst="rect">
            <a:avLst/>
          </a:prstGeom>
        </p:spPr>
      </p:pic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A3EEE085-C976-F131-80A0-426323BFEC4A}"/>
              </a:ext>
            </a:extLst>
          </p:cNvPr>
          <p:cNvSpPr/>
          <p:nvPr/>
        </p:nvSpPr>
        <p:spPr>
          <a:xfrm>
            <a:off x="11025498" y="1986601"/>
            <a:ext cx="1070249" cy="3617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Graphic 58" descr="Badge Question Mark outline">
            <a:extLst>
              <a:ext uri="{FF2B5EF4-FFF2-40B4-BE49-F238E27FC236}">
                <a16:creationId xmlns:a16="http://schemas.microsoft.com/office/drawing/2014/main" id="{CF1E0899-B2EC-6CF5-7394-B97550683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76648" y="2008157"/>
            <a:ext cx="722519" cy="722519"/>
          </a:xfrm>
          <a:prstGeom prst="rect">
            <a:avLst/>
          </a:prstGeom>
        </p:spPr>
      </p:pic>
      <p:sp>
        <p:nvSpPr>
          <p:cNvPr id="99" name="Inhaltsplatzhalter 3">
            <a:extLst>
              <a:ext uri="{FF2B5EF4-FFF2-40B4-BE49-F238E27FC236}">
                <a16:creationId xmlns:a16="http://schemas.microsoft.com/office/drawing/2014/main" id="{7D5E96FE-B7CA-B993-B6FD-0027072A666F}"/>
              </a:ext>
            </a:extLst>
          </p:cNvPr>
          <p:cNvSpPr txBox="1">
            <a:spLocks/>
          </p:cNvSpPr>
          <p:nvPr/>
        </p:nvSpPr>
        <p:spPr>
          <a:xfrm>
            <a:off x="6100730" y="2037693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i2.1 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AFC19F5-4A99-DDAE-683B-823665D14F31}"/>
              </a:ext>
            </a:extLst>
          </p:cNvPr>
          <p:cNvCxnSpPr>
            <a:cxnSpLocks/>
          </p:cNvCxnSpPr>
          <p:nvPr/>
        </p:nvCxnSpPr>
        <p:spPr>
          <a:xfrm>
            <a:off x="6974824" y="1685331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Inhaltsplatzhalter 3">
            <a:extLst>
              <a:ext uri="{FF2B5EF4-FFF2-40B4-BE49-F238E27FC236}">
                <a16:creationId xmlns:a16="http://schemas.microsoft.com/office/drawing/2014/main" id="{A58B1D2A-D14D-9E16-00CE-42B11053721A}"/>
              </a:ext>
            </a:extLst>
          </p:cNvPr>
          <p:cNvSpPr txBox="1">
            <a:spLocks/>
          </p:cNvSpPr>
          <p:nvPr/>
        </p:nvSpPr>
        <p:spPr>
          <a:xfrm>
            <a:off x="3362656" y="2543253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i1.3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307974A-FB6D-E6E0-102A-422FE2DC1DC4}"/>
              </a:ext>
            </a:extLst>
          </p:cNvPr>
          <p:cNvSpPr/>
          <p:nvPr/>
        </p:nvSpPr>
        <p:spPr>
          <a:xfrm>
            <a:off x="4684010" y="3728988"/>
            <a:ext cx="1737065" cy="369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err="1"/>
              <a:t>TMAE_team_MCU</a:t>
            </a:r>
            <a:endParaRPr lang="en-US" sz="1400"/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C7B4DB8-2D7C-3080-6991-296D23677D71}"/>
              </a:ext>
            </a:extLst>
          </p:cNvPr>
          <p:cNvCxnSpPr>
            <a:cxnSpLocks/>
            <a:endCxn id="94" idx="0"/>
          </p:cNvCxnSpPr>
          <p:nvPr/>
        </p:nvCxnSpPr>
        <p:spPr>
          <a:xfrm>
            <a:off x="6545817" y="2356572"/>
            <a:ext cx="605118" cy="140263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Inhaltsplatzhalter 3">
            <a:extLst>
              <a:ext uri="{FF2B5EF4-FFF2-40B4-BE49-F238E27FC236}">
                <a16:creationId xmlns:a16="http://schemas.microsoft.com/office/drawing/2014/main" id="{10513AA0-657F-64B5-C741-E87709ABE8C7}"/>
              </a:ext>
            </a:extLst>
          </p:cNvPr>
          <p:cNvSpPr txBox="1">
            <a:spLocks/>
          </p:cNvSpPr>
          <p:nvPr/>
        </p:nvSpPr>
        <p:spPr>
          <a:xfrm>
            <a:off x="5739883" y="3537962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i2.3</a:t>
            </a:r>
          </a:p>
        </p:txBody>
      </p:sp>
      <p:cxnSp>
        <p:nvCxnSpPr>
          <p:cNvPr id="109" name="Connector: Curved 108">
            <a:extLst>
              <a:ext uri="{FF2B5EF4-FFF2-40B4-BE49-F238E27FC236}">
                <a16:creationId xmlns:a16="http://schemas.microsoft.com/office/drawing/2014/main" id="{9A917658-B5C5-65F6-B52E-1F476B1B7432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5534624" y="2360313"/>
            <a:ext cx="1386594" cy="135075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: Curved 120">
            <a:extLst>
              <a:ext uri="{FF2B5EF4-FFF2-40B4-BE49-F238E27FC236}">
                <a16:creationId xmlns:a16="http://schemas.microsoft.com/office/drawing/2014/main" id="{1ED022F5-325B-2600-D8BC-D9D9607799A4}"/>
              </a:ext>
            </a:extLst>
          </p:cNvPr>
          <p:cNvCxnSpPr>
            <a:cxnSpLocks/>
            <a:stCxn id="102" idx="0"/>
            <a:endCxn id="94" idx="0"/>
          </p:cNvCxnSpPr>
          <p:nvPr/>
        </p:nvCxnSpPr>
        <p:spPr>
          <a:xfrm rot="16200000" flipH="1">
            <a:off x="6336629" y="2944902"/>
            <a:ext cx="30220" cy="1598392"/>
          </a:xfrm>
          <a:prstGeom prst="curvedConnector3">
            <a:avLst>
              <a:gd name="adj1" fmla="val -756453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Inhaltsplatzhalter 3">
            <a:extLst>
              <a:ext uri="{FF2B5EF4-FFF2-40B4-BE49-F238E27FC236}">
                <a16:creationId xmlns:a16="http://schemas.microsoft.com/office/drawing/2014/main" id="{C03EEE29-3C9A-884C-4BBC-F8B37D92F74E}"/>
              </a:ext>
            </a:extLst>
          </p:cNvPr>
          <p:cNvSpPr txBox="1">
            <a:spLocks/>
          </p:cNvSpPr>
          <p:nvPr/>
        </p:nvSpPr>
        <p:spPr>
          <a:xfrm>
            <a:off x="5856139" y="5733898"/>
            <a:ext cx="3191635" cy="4821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>
                <a:solidFill>
                  <a:schemeClr val="accent2"/>
                </a:solidFill>
              </a:rPr>
              <a:t>i2.4 Not clear direct ticket assignment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>
                <a:solidFill>
                  <a:schemeClr val="accent2"/>
                </a:solidFill>
              </a:rPr>
              <a:t>No dedicated labels or statistic </a:t>
            </a:r>
          </a:p>
        </p:txBody>
      </p:sp>
      <p:sp>
        <p:nvSpPr>
          <p:cNvPr id="130" name="Inhaltsplatzhalter 3">
            <a:extLst>
              <a:ext uri="{FF2B5EF4-FFF2-40B4-BE49-F238E27FC236}">
                <a16:creationId xmlns:a16="http://schemas.microsoft.com/office/drawing/2014/main" id="{9E4D941E-6F7A-E3B6-5B54-B14AF6F3DF8E}"/>
              </a:ext>
            </a:extLst>
          </p:cNvPr>
          <p:cNvSpPr txBox="1">
            <a:spLocks/>
          </p:cNvSpPr>
          <p:nvPr/>
        </p:nvSpPr>
        <p:spPr>
          <a:xfrm>
            <a:off x="4468075" y="999418"/>
            <a:ext cx="147393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i5.1, I5.2, i5.3</a:t>
            </a:r>
          </a:p>
        </p:txBody>
      </p:sp>
      <p:cxnSp>
        <p:nvCxnSpPr>
          <p:cNvPr id="144" name="Connector: Curved 143">
            <a:extLst>
              <a:ext uri="{FF2B5EF4-FFF2-40B4-BE49-F238E27FC236}">
                <a16:creationId xmlns:a16="http://schemas.microsoft.com/office/drawing/2014/main" id="{6478C770-E279-156A-121E-BE1C561219FE}"/>
              </a:ext>
            </a:extLst>
          </p:cNvPr>
          <p:cNvCxnSpPr>
            <a:cxnSpLocks/>
          </p:cNvCxnSpPr>
          <p:nvPr/>
        </p:nvCxnSpPr>
        <p:spPr>
          <a:xfrm>
            <a:off x="11025498" y="537599"/>
            <a:ext cx="830945" cy="678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Inhaltsplatzhalter 3">
            <a:extLst>
              <a:ext uri="{FF2B5EF4-FFF2-40B4-BE49-F238E27FC236}">
                <a16:creationId xmlns:a16="http://schemas.microsoft.com/office/drawing/2014/main" id="{52782315-5066-B1C0-5879-4EAEAA3D260D}"/>
              </a:ext>
            </a:extLst>
          </p:cNvPr>
          <p:cNvSpPr txBox="1">
            <a:spLocks/>
          </p:cNvSpPr>
          <p:nvPr/>
        </p:nvSpPr>
        <p:spPr>
          <a:xfrm>
            <a:off x="8574979" y="338359"/>
            <a:ext cx="2476027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Temporal support setup </a:t>
            </a:r>
            <a:br>
              <a:rPr lang="en-US" sz="1400"/>
            </a:br>
            <a:r>
              <a:rPr lang="en-US" sz="1400"/>
              <a:t>(initial phase for new product)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031E660B-6673-9A96-5211-09CF4BA22D85}"/>
              </a:ext>
            </a:extLst>
          </p:cNvPr>
          <p:cNvSpPr txBox="1">
            <a:spLocks/>
          </p:cNvSpPr>
          <p:nvPr/>
        </p:nvSpPr>
        <p:spPr>
          <a:xfrm>
            <a:off x="156574" y="1498566"/>
            <a:ext cx="82156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b="1" err="1">
                <a:solidFill>
                  <a:srgbClr val="00B050"/>
                </a:solidFill>
              </a:rPr>
              <a:t>Disti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65BF1F0C-8255-EA3E-9843-9F624BDD41C0}"/>
              </a:ext>
            </a:extLst>
          </p:cNvPr>
          <p:cNvSpPr txBox="1">
            <a:spLocks/>
          </p:cNvSpPr>
          <p:nvPr/>
        </p:nvSpPr>
        <p:spPr>
          <a:xfrm>
            <a:off x="1118960" y="1336960"/>
            <a:ext cx="5167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i1.0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4300BD-E1A8-47E5-E916-1DD226A4F176}"/>
              </a:ext>
            </a:extLst>
          </p:cNvPr>
          <p:cNvSpPr/>
          <p:nvPr/>
        </p:nvSpPr>
        <p:spPr>
          <a:xfrm>
            <a:off x="7893858" y="3760419"/>
            <a:ext cx="1886573" cy="3455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err="1"/>
              <a:t>TPS_team_MCU_Tools</a:t>
            </a:r>
            <a:endParaRPr lang="en-US" sz="1200">
              <a:cs typeface="Arial"/>
            </a:endParaRPr>
          </a:p>
        </p:txBody>
      </p:sp>
      <p:sp>
        <p:nvSpPr>
          <p:cNvPr id="126" name="Inhaltsplatzhalter 3">
            <a:extLst>
              <a:ext uri="{FF2B5EF4-FFF2-40B4-BE49-F238E27FC236}">
                <a16:creationId xmlns:a16="http://schemas.microsoft.com/office/drawing/2014/main" id="{1DB9824B-7AA7-B7DA-42F6-654B69292560}"/>
              </a:ext>
            </a:extLst>
          </p:cNvPr>
          <p:cNvSpPr txBox="1">
            <a:spLocks/>
          </p:cNvSpPr>
          <p:nvPr/>
        </p:nvSpPr>
        <p:spPr>
          <a:xfrm>
            <a:off x="7308858" y="2399551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i2.2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D82E114-3691-F3D6-DCDD-1B808B001677}"/>
              </a:ext>
            </a:extLst>
          </p:cNvPr>
          <p:cNvCxnSpPr>
            <a:cxnSpLocks/>
            <a:endCxn id="94" idx="0"/>
          </p:cNvCxnSpPr>
          <p:nvPr/>
        </p:nvCxnSpPr>
        <p:spPr>
          <a:xfrm flipH="1">
            <a:off x="7150935" y="2352678"/>
            <a:ext cx="1283852" cy="140653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C857B73-8E58-ACC3-6B1A-CD55E35CA6D9}"/>
              </a:ext>
            </a:extLst>
          </p:cNvPr>
          <p:cNvCxnSpPr>
            <a:cxnSpLocks/>
          </p:cNvCxnSpPr>
          <p:nvPr/>
        </p:nvCxnSpPr>
        <p:spPr>
          <a:xfrm flipH="1">
            <a:off x="8867652" y="2343605"/>
            <a:ext cx="38848" cy="256738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Inhaltsplatzhalter 3">
            <a:extLst>
              <a:ext uri="{FF2B5EF4-FFF2-40B4-BE49-F238E27FC236}">
                <a16:creationId xmlns:a16="http://schemas.microsoft.com/office/drawing/2014/main" id="{C541F282-10FC-20DE-A109-75F3145403AD}"/>
              </a:ext>
            </a:extLst>
          </p:cNvPr>
          <p:cNvSpPr txBox="1">
            <a:spLocks/>
          </p:cNvSpPr>
          <p:nvPr/>
        </p:nvSpPr>
        <p:spPr>
          <a:xfrm>
            <a:off x="5340357" y="2853122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i2.4</a:t>
            </a:r>
          </a:p>
        </p:txBody>
      </p:sp>
      <p:sp>
        <p:nvSpPr>
          <p:cNvPr id="41" name="Inhaltsplatzhalter 3">
            <a:extLst>
              <a:ext uri="{FF2B5EF4-FFF2-40B4-BE49-F238E27FC236}">
                <a16:creationId xmlns:a16="http://schemas.microsoft.com/office/drawing/2014/main" id="{5AFDDADE-7F6A-B92C-4CBE-210223391234}"/>
              </a:ext>
            </a:extLst>
          </p:cNvPr>
          <p:cNvSpPr txBox="1">
            <a:spLocks/>
          </p:cNvSpPr>
          <p:nvPr/>
        </p:nvSpPr>
        <p:spPr>
          <a:xfrm>
            <a:off x="5340356" y="3061764"/>
            <a:ext cx="403967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i2.5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B5841A3-952B-CFDC-884D-80F90BDAA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43987" y="-240813"/>
            <a:ext cx="6096528" cy="342929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8670134-4E96-15EE-4ABF-489127021B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60885" y="1414123"/>
            <a:ext cx="6096528" cy="342929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EE9AB4A-4B51-8FA6-B063-D1C49ECA7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60885" y="3840379"/>
            <a:ext cx="6096528" cy="3429297"/>
          </a:xfrm>
          <a:prstGeom prst="rect">
            <a:avLst/>
          </a:prstGeom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E1CB8B7-8776-1904-4E97-367C44685109}"/>
              </a:ext>
            </a:extLst>
          </p:cNvPr>
          <p:cNvCxnSpPr>
            <a:cxnSpLocks/>
            <a:endCxn id="94" idx="0"/>
          </p:cNvCxnSpPr>
          <p:nvPr/>
        </p:nvCxnSpPr>
        <p:spPr>
          <a:xfrm>
            <a:off x="5612266" y="2287696"/>
            <a:ext cx="1538669" cy="1471512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2410BE3-1E8F-691D-5DEF-8DC4DADCEA6E}"/>
              </a:ext>
            </a:extLst>
          </p:cNvPr>
          <p:cNvCxnSpPr>
            <a:cxnSpLocks/>
            <a:endCxn id="94" idx="0"/>
          </p:cNvCxnSpPr>
          <p:nvPr/>
        </p:nvCxnSpPr>
        <p:spPr>
          <a:xfrm flipH="1">
            <a:off x="7150935" y="2316394"/>
            <a:ext cx="726026" cy="1442814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Inhaltsplatzhalter 3">
            <a:extLst>
              <a:ext uri="{FF2B5EF4-FFF2-40B4-BE49-F238E27FC236}">
                <a16:creationId xmlns:a16="http://schemas.microsoft.com/office/drawing/2014/main" id="{59533F61-7044-8054-2943-543A87B10295}"/>
              </a:ext>
            </a:extLst>
          </p:cNvPr>
          <p:cNvSpPr txBox="1">
            <a:spLocks/>
          </p:cNvSpPr>
          <p:nvPr/>
        </p:nvSpPr>
        <p:spPr>
          <a:xfrm>
            <a:off x="5451357" y="5219146"/>
            <a:ext cx="367606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>
                <a:solidFill>
                  <a:schemeClr val="accent2"/>
                </a:solidFill>
              </a:rPr>
              <a:t>Andreas T to provide list of the SWDD, ASDD</a:t>
            </a:r>
          </a:p>
        </p:txBody>
      </p:sp>
      <p:sp>
        <p:nvSpPr>
          <p:cNvPr id="34" name="Inhaltsplatzhalter 3">
            <a:extLst>
              <a:ext uri="{FF2B5EF4-FFF2-40B4-BE49-F238E27FC236}">
                <a16:creationId xmlns:a16="http://schemas.microsoft.com/office/drawing/2014/main" id="{74ECBF37-0671-93D1-24A6-BA80BA83801D}"/>
              </a:ext>
            </a:extLst>
          </p:cNvPr>
          <p:cNvSpPr txBox="1">
            <a:spLocks/>
          </p:cNvSpPr>
          <p:nvPr/>
        </p:nvSpPr>
        <p:spPr>
          <a:xfrm>
            <a:off x="4520492" y="1986511"/>
            <a:ext cx="579854" cy="18466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200" b="1">
                <a:solidFill>
                  <a:schemeClr val="tx2">
                    <a:lumMod val="60000"/>
                    <a:lumOff val="40000"/>
                  </a:schemeClr>
                </a:solidFill>
              </a:rPr>
              <a:t>Radar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6E84DB4-591E-E181-58ED-3FDD531F5AA1}"/>
              </a:ext>
            </a:extLst>
          </p:cNvPr>
          <p:cNvCxnSpPr>
            <a:cxnSpLocks/>
          </p:cNvCxnSpPr>
          <p:nvPr/>
        </p:nvCxnSpPr>
        <p:spPr>
          <a:xfrm>
            <a:off x="4726452" y="1622540"/>
            <a:ext cx="0" cy="2980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2E325BE-EB76-98E2-9084-4E860C7FD9C6}"/>
              </a:ext>
            </a:extLst>
          </p:cNvPr>
          <p:cNvCxnSpPr>
            <a:cxnSpLocks/>
            <a:endCxn id="49" idx="0"/>
          </p:cNvCxnSpPr>
          <p:nvPr/>
        </p:nvCxnSpPr>
        <p:spPr>
          <a:xfrm flipH="1">
            <a:off x="3863900" y="2362174"/>
            <a:ext cx="783280" cy="2227099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80CB2E0-3EDA-6CA9-1D13-8048991685C9}"/>
              </a:ext>
            </a:extLst>
          </p:cNvPr>
          <p:cNvSpPr/>
          <p:nvPr/>
        </p:nvSpPr>
        <p:spPr>
          <a:xfrm>
            <a:off x="3289641" y="4589273"/>
            <a:ext cx="1148518" cy="369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FDT_HWA</a:t>
            </a:r>
          </a:p>
        </p:txBody>
      </p:sp>
    </p:spTree>
    <p:extLst>
      <p:ext uri="{BB962C8B-B14F-4D97-AF65-F5344CB8AC3E}">
        <p14:creationId xmlns:p14="http://schemas.microsoft.com/office/powerpoint/2010/main" val="160951829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519641" y="527374"/>
            <a:ext cx="11152717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JIRA Global Support Structure (detailed view)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87CA46-F52B-5253-F6A9-BE47226F9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596" y="1009435"/>
            <a:ext cx="9766805" cy="532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8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9F35-259B-CA2A-0D9F-8E6DECB9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97227"/>
            <a:ext cx="4309274" cy="455509"/>
          </a:xfrm>
        </p:spPr>
        <p:txBody>
          <a:bodyPr/>
          <a:lstStyle/>
          <a:p>
            <a:r>
              <a:rPr lang="de-DE" err="1"/>
              <a:t>Discussed</a:t>
            </a:r>
            <a:r>
              <a:rPr lang="de-DE"/>
              <a:t> </a:t>
            </a:r>
            <a:r>
              <a:rPr lang="de-DE" err="1"/>
              <a:t>structure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4573CD-0C39-BDF1-D907-29555C80BBEE}"/>
              </a:ext>
            </a:extLst>
          </p:cNvPr>
          <p:cNvSpPr/>
          <p:nvPr/>
        </p:nvSpPr>
        <p:spPr>
          <a:xfrm>
            <a:off x="1830074" y="1113273"/>
            <a:ext cx="2133600" cy="35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A-High Touch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124E2E-C663-F691-4041-B8CF65763073}"/>
              </a:ext>
            </a:extLst>
          </p:cNvPr>
          <p:cNvSpPr/>
          <p:nvPr/>
        </p:nvSpPr>
        <p:spPr>
          <a:xfrm>
            <a:off x="4163699" y="1113273"/>
            <a:ext cx="2133600" cy="35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B-Mid Touch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47DE25-D03B-7F93-AF51-45E7943F410F}"/>
              </a:ext>
            </a:extLst>
          </p:cNvPr>
          <p:cNvSpPr/>
          <p:nvPr/>
        </p:nvSpPr>
        <p:spPr>
          <a:xfrm>
            <a:off x="6665277" y="1113273"/>
            <a:ext cx="2133600" cy="35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C-Low Touch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3AE0F-82E0-6197-8C39-A3695F1FE6BF}"/>
              </a:ext>
            </a:extLst>
          </p:cNvPr>
          <p:cNvSpPr/>
          <p:nvPr/>
        </p:nvSpPr>
        <p:spPr>
          <a:xfrm>
            <a:off x="9372125" y="1113273"/>
            <a:ext cx="2133600" cy="35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D-</a:t>
            </a:r>
            <a:r>
              <a:rPr lang="de-DE" err="1"/>
              <a:t>No</a:t>
            </a:r>
            <a:r>
              <a:rPr lang="de-DE"/>
              <a:t> Touch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387478-473F-8551-F43D-1139F7A6D3CC}"/>
              </a:ext>
            </a:extLst>
          </p:cNvPr>
          <p:cNvSpPr/>
          <p:nvPr/>
        </p:nvSpPr>
        <p:spPr>
          <a:xfrm>
            <a:off x="262890" y="2149071"/>
            <a:ext cx="11244575" cy="1276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1DF5A8-5A58-7F6F-6B23-F0F8B082E21B}"/>
              </a:ext>
            </a:extLst>
          </p:cNvPr>
          <p:cNvSpPr/>
          <p:nvPr/>
        </p:nvSpPr>
        <p:spPr>
          <a:xfrm>
            <a:off x="314323" y="3568536"/>
            <a:ext cx="11244575" cy="1276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3BA85F4-01BA-A257-7BED-8E652D1CAE29}"/>
              </a:ext>
            </a:extLst>
          </p:cNvPr>
          <p:cNvSpPr/>
          <p:nvPr/>
        </p:nvSpPr>
        <p:spPr>
          <a:xfrm>
            <a:off x="314323" y="4984423"/>
            <a:ext cx="11244575" cy="1276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E928AF-44A6-D216-E19D-9763CDEE4220}"/>
              </a:ext>
            </a:extLst>
          </p:cNvPr>
          <p:cNvSpPr/>
          <p:nvPr/>
        </p:nvSpPr>
        <p:spPr>
          <a:xfrm>
            <a:off x="387036" y="2765086"/>
            <a:ext cx="1257300" cy="4555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L1 / FAE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3C76A-0A5B-75CA-7B4B-1FF808DBB03A}"/>
              </a:ext>
            </a:extLst>
          </p:cNvPr>
          <p:cNvSpPr/>
          <p:nvPr/>
        </p:nvSpPr>
        <p:spPr>
          <a:xfrm>
            <a:off x="467999" y="4069220"/>
            <a:ext cx="1257300" cy="4555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L2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EBAA74-A417-F7D3-C341-C32D5410B36E}"/>
              </a:ext>
            </a:extLst>
          </p:cNvPr>
          <p:cNvSpPr/>
          <p:nvPr/>
        </p:nvSpPr>
        <p:spPr>
          <a:xfrm>
            <a:off x="467999" y="5478920"/>
            <a:ext cx="1257300" cy="4555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L3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13582E-8AC2-723F-FB8D-6FD51FBF5764}"/>
              </a:ext>
            </a:extLst>
          </p:cNvPr>
          <p:cNvSpPr txBox="1"/>
          <p:nvPr/>
        </p:nvSpPr>
        <p:spPr>
          <a:xfrm>
            <a:off x="2398364" y="2304223"/>
            <a:ext cx="1257301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/>
              <a:t>REN FAE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769746-9988-5049-F243-468DD08AFE3F}"/>
              </a:ext>
            </a:extLst>
          </p:cNvPr>
          <p:cNvSpPr txBox="1"/>
          <p:nvPr/>
        </p:nvSpPr>
        <p:spPr>
          <a:xfrm>
            <a:off x="4692005" y="2304223"/>
            <a:ext cx="1257301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/>
              <a:t>REN FAE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5E4C85-D405-6251-586C-E1B193D18365}"/>
              </a:ext>
            </a:extLst>
          </p:cNvPr>
          <p:cNvSpPr txBox="1"/>
          <p:nvPr/>
        </p:nvSpPr>
        <p:spPr>
          <a:xfrm>
            <a:off x="6985646" y="2304223"/>
            <a:ext cx="1257301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Renesas</a:t>
            </a:r>
            <a:r>
              <a:rPr lang="de-DE" sz="1200"/>
              <a:t> FAE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CBED77-4A15-1019-1FBB-A5411B6AD5F0}"/>
              </a:ext>
            </a:extLst>
          </p:cNvPr>
          <p:cNvSpPr txBox="1"/>
          <p:nvPr/>
        </p:nvSpPr>
        <p:spPr>
          <a:xfrm>
            <a:off x="2025336" y="3739630"/>
            <a:ext cx="8939213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/>
              <a:t>L2 AGAP </a:t>
            </a:r>
            <a:r>
              <a:rPr lang="de-DE" err="1"/>
              <a:t>team</a:t>
            </a:r>
            <a:endParaRPr lang="de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EF1A02-738C-A8CB-B2CB-127A5DED8D5B}"/>
              </a:ext>
            </a:extLst>
          </p:cNvPr>
          <p:cNvSpPr txBox="1"/>
          <p:nvPr/>
        </p:nvSpPr>
        <p:spPr>
          <a:xfrm>
            <a:off x="2025336" y="4241714"/>
            <a:ext cx="8939213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/>
              <a:t>L2 AE </a:t>
            </a:r>
            <a:r>
              <a:rPr lang="de-DE" err="1"/>
              <a:t>team</a:t>
            </a:r>
            <a:endParaRPr lang="de-DE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62DEC71-FAA5-7241-C53F-B63ED8CD3466}"/>
              </a:ext>
            </a:extLst>
          </p:cNvPr>
          <p:cNvSpPr/>
          <p:nvPr/>
        </p:nvSpPr>
        <p:spPr>
          <a:xfrm rot="5400000">
            <a:off x="9806611" y="3194058"/>
            <a:ext cx="349261" cy="22860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C3B54E5-8916-614F-B885-23F75559C73A}"/>
              </a:ext>
            </a:extLst>
          </p:cNvPr>
          <p:cNvSpPr/>
          <p:nvPr/>
        </p:nvSpPr>
        <p:spPr>
          <a:xfrm rot="5400000">
            <a:off x="2746263" y="2851564"/>
            <a:ext cx="590642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74C63D8-12B9-3E90-7538-1FDA7519BF7F}"/>
              </a:ext>
            </a:extLst>
          </p:cNvPr>
          <p:cNvSpPr/>
          <p:nvPr/>
        </p:nvSpPr>
        <p:spPr>
          <a:xfrm rot="5400000">
            <a:off x="5094558" y="2841871"/>
            <a:ext cx="590644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B10E33E-C205-50C4-B92E-101669F96099}"/>
              </a:ext>
            </a:extLst>
          </p:cNvPr>
          <p:cNvSpPr/>
          <p:nvPr/>
        </p:nvSpPr>
        <p:spPr>
          <a:xfrm rot="5400000">
            <a:off x="7318973" y="2837876"/>
            <a:ext cx="590643" cy="228601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693578-8979-E561-939A-D4E8B0AD7264}"/>
              </a:ext>
            </a:extLst>
          </p:cNvPr>
          <p:cNvSpPr txBox="1"/>
          <p:nvPr/>
        </p:nvSpPr>
        <p:spPr>
          <a:xfrm>
            <a:off x="9352592" y="2648746"/>
            <a:ext cx="1257301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/>
              <a:t>Renesas FAE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C18101-8ACF-E73A-8F57-67F92037BC96}"/>
              </a:ext>
            </a:extLst>
          </p:cNvPr>
          <p:cNvSpPr txBox="1"/>
          <p:nvPr/>
        </p:nvSpPr>
        <p:spPr>
          <a:xfrm>
            <a:off x="9466892" y="1739320"/>
            <a:ext cx="1257301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</a:t>
            </a:r>
          </a:p>
        </p:txBody>
      </p:sp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3FFF2576-C60B-61E5-7B64-2A111106E120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21-10-2022</a:t>
            </a:r>
            <a:endParaRPr kumimoji="1" lang="ja-JP" altLang="en-US" sz="1400"/>
          </a:p>
        </p:txBody>
      </p:sp>
      <p:sp>
        <p:nvSpPr>
          <p:cNvPr id="44" name="Inhaltsplatzhalter 3">
            <a:extLst>
              <a:ext uri="{FF2B5EF4-FFF2-40B4-BE49-F238E27FC236}">
                <a16:creationId xmlns:a16="http://schemas.microsoft.com/office/drawing/2014/main" id="{436A6FB5-B12E-A5EF-BE0A-56A46C78E98F}"/>
              </a:ext>
            </a:extLst>
          </p:cNvPr>
          <p:cNvSpPr txBox="1">
            <a:spLocks/>
          </p:cNvSpPr>
          <p:nvPr/>
        </p:nvSpPr>
        <p:spPr>
          <a:xfrm>
            <a:off x="1867899" y="1395866"/>
            <a:ext cx="346893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m1</a:t>
            </a:r>
          </a:p>
        </p:txBody>
      </p: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9DD7E232-24D7-76F5-0276-23048340BF37}"/>
              </a:ext>
            </a:extLst>
          </p:cNvPr>
          <p:cNvSpPr txBox="1">
            <a:spLocks/>
          </p:cNvSpPr>
          <p:nvPr/>
        </p:nvSpPr>
        <p:spPr>
          <a:xfrm>
            <a:off x="3599085" y="1432230"/>
            <a:ext cx="346893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m2</a:t>
            </a:r>
          </a:p>
        </p:txBody>
      </p:sp>
      <p:sp>
        <p:nvSpPr>
          <p:cNvPr id="31" name="Inhaltsplatzhalter 3">
            <a:extLst>
              <a:ext uri="{FF2B5EF4-FFF2-40B4-BE49-F238E27FC236}">
                <a16:creationId xmlns:a16="http://schemas.microsoft.com/office/drawing/2014/main" id="{A0092556-16A3-4B7D-06A7-BA0D4077055F}"/>
              </a:ext>
            </a:extLst>
          </p:cNvPr>
          <p:cNvSpPr txBox="1">
            <a:spLocks/>
          </p:cNvSpPr>
          <p:nvPr/>
        </p:nvSpPr>
        <p:spPr>
          <a:xfrm>
            <a:off x="2556192" y="1332556"/>
            <a:ext cx="346893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m3</a:t>
            </a:r>
          </a:p>
        </p:txBody>
      </p:sp>
      <p:sp>
        <p:nvSpPr>
          <p:cNvPr id="39" name="Inhaltsplatzhalter 3">
            <a:extLst>
              <a:ext uri="{FF2B5EF4-FFF2-40B4-BE49-F238E27FC236}">
                <a16:creationId xmlns:a16="http://schemas.microsoft.com/office/drawing/2014/main" id="{E06004B9-A663-7D66-3359-E255B0573953}"/>
              </a:ext>
            </a:extLst>
          </p:cNvPr>
          <p:cNvSpPr txBox="1">
            <a:spLocks/>
          </p:cNvSpPr>
          <p:nvPr/>
        </p:nvSpPr>
        <p:spPr>
          <a:xfrm>
            <a:off x="6950666" y="1452474"/>
            <a:ext cx="346893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m4</a:t>
            </a:r>
          </a:p>
        </p:txBody>
      </p:sp>
      <p:sp>
        <p:nvSpPr>
          <p:cNvPr id="41" name="Inhaltsplatzhalter 3">
            <a:extLst>
              <a:ext uri="{FF2B5EF4-FFF2-40B4-BE49-F238E27FC236}">
                <a16:creationId xmlns:a16="http://schemas.microsoft.com/office/drawing/2014/main" id="{5BEDE645-F70A-240C-FD20-DAA76773A51C}"/>
              </a:ext>
            </a:extLst>
          </p:cNvPr>
          <p:cNvSpPr txBox="1">
            <a:spLocks/>
          </p:cNvSpPr>
          <p:nvPr/>
        </p:nvSpPr>
        <p:spPr>
          <a:xfrm>
            <a:off x="8596865" y="1460963"/>
            <a:ext cx="346893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2"/>
                </a:solidFill>
              </a:rPr>
              <a:t>m5</a:t>
            </a:r>
          </a:p>
        </p:txBody>
      </p:sp>
    </p:spTree>
    <p:extLst>
      <p:ext uri="{BB962C8B-B14F-4D97-AF65-F5344CB8AC3E}">
        <p14:creationId xmlns:p14="http://schemas.microsoft.com/office/powerpoint/2010/main" val="2044021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9F35-259B-CA2A-0D9F-8E6DECB9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53" y="530526"/>
            <a:ext cx="6900466" cy="443198"/>
          </a:xfrm>
        </p:spPr>
        <p:txBody>
          <a:bodyPr/>
          <a:lstStyle/>
          <a:p>
            <a:r>
              <a:rPr lang="de-DE"/>
              <a:t>Customers Support </a:t>
            </a:r>
            <a:r>
              <a:rPr lang="de-DE" err="1"/>
              <a:t>models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4573CD-0C39-BDF1-D907-29555C80BBEE}"/>
              </a:ext>
            </a:extLst>
          </p:cNvPr>
          <p:cNvSpPr/>
          <p:nvPr/>
        </p:nvSpPr>
        <p:spPr>
          <a:xfrm>
            <a:off x="254934" y="3198213"/>
            <a:ext cx="1801967" cy="54618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4CCE273-1AA8-BB0F-3A74-95304A5ECB62}"/>
              </a:ext>
            </a:extLst>
          </p:cNvPr>
          <p:cNvSpPr/>
          <p:nvPr/>
        </p:nvSpPr>
        <p:spPr>
          <a:xfrm rot="5400000">
            <a:off x="943712" y="3933982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D8A4B6D3-33FD-C5C3-1C1B-A4A6B1F572AF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09-11-2022</a:t>
            </a:r>
            <a:endParaRPr kumimoji="1" lang="ja-JP" altLang="en-US" sz="140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169552F-E075-52E5-3CE8-8CA4F11D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54" y="2512275"/>
            <a:ext cx="633995" cy="497804"/>
          </a:xfrm>
          <a:prstGeom prst="rect">
            <a:avLst/>
          </a:prstGeom>
        </p:spPr>
      </p:pic>
      <p:sp>
        <p:nvSpPr>
          <p:cNvPr id="43" name="Inhaltsplatzhalter 3">
            <a:extLst>
              <a:ext uri="{FF2B5EF4-FFF2-40B4-BE49-F238E27FC236}">
                <a16:creationId xmlns:a16="http://schemas.microsoft.com/office/drawing/2014/main" id="{57E3B758-2522-38EB-01D4-C25F66596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86" y="1297016"/>
            <a:ext cx="2153980" cy="974626"/>
          </a:xfrm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1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directly opens tickets in JIRA GASG </a:t>
            </a:r>
            <a:r>
              <a:rPr lang="en-US" sz="1200">
                <a:ea typeface="+mn-lt"/>
                <a:cs typeface="+mn-lt"/>
              </a:rPr>
              <a:t>in a </a:t>
            </a:r>
            <a:r>
              <a:rPr lang="en-US" sz="1200"/>
              <a:t>dedicated 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customer portal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>
                <a:solidFill>
                  <a:srgbClr val="3C3C3B"/>
                </a:solidFill>
                <a:ea typeface="メイリオ"/>
                <a:cs typeface="+mn-lt"/>
              </a:rPr>
              <a:t>No</a:t>
            </a:r>
            <a:r>
              <a:rPr lang="en-US" sz="1200">
                <a:cs typeface="Arial"/>
              </a:rPr>
              <a:t> </a:t>
            </a:r>
            <a:r>
              <a:rPr lang="en-US" sz="1200" err="1">
                <a:cs typeface="Arial"/>
              </a:rPr>
              <a:t>disti</a:t>
            </a:r>
            <a:r>
              <a:rPr lang="en-US" sz="1200">
                <a:cs typeface="Arial"/>
              </a:rPr>
              <a:t> involved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E2443-A686-7123-7397-8B464E04C262}"/>
              </a:ext>
            </a:extLst>
          </p:cNvPr>
          <p:cNvSpPr/>
          <p:nvPr/>
        </p:nvSpPr>
        <p:spPr>
          <a:xfrm>
            <a:off x="2623977" y="3216854"/>
            <a:ext cx="1683928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AEC19CDD-C1C1-C1BF-3030-4EF05B8F8AD4}"/>
              </a:ext>
            </a:extLst>
          </p:cNvPr>
          <p:cNvSpPr/>
          <p:nvPr/>
        </p:nvSpPr>
        <p:spPr>
          <a:xfrm rot="5400000">
            <a:off x="3320441" y="3959192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4AAC253-E618-1A66-A4AE-147E5EBEA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569" y="2531245"/>
            <a:ext cx="731955" cy="574720"/>
          </a:xfrm>
          <a:prstGeom prst="rect">
            <a:avLst/>
          </a:prstGeom>
        </p:spPr>
      </p:pic>
      <p:sp>
        <p:nvSpPr>
          <p:cNvPr id="50" name="Inhaltsplatzhalter 3">
            <a:extLst>
              <a:ext uri="{FF2B5EF4-FFF2-40B4-BE49-F238E27FC236}">
                <a16:creationId xmlns:a16="http://schemas.microsoft.com/office/drawing/2014/main" id="{E1DE0F10-0B13-1FF4-7C9E-3306F634B2D2}"/>
              </a:ext>
            </a:extLst>
          </p:cNvPr>
          <p:cNvSpPr txBox="1">
            <a:spLocks/>
          </p:cNvSpPr>
          <p:nvPr/>
        </p:nvSpPr>
        <p:spPr>
          <a:xfrm>
            <a:off x="4598227" y="1048766"/>
            <a:ext cx="2863418" cy="97462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3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Disti opens JIRA ticket on behalf of customer in a dedicated 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customer portal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/>
              <a:t>communication b/w customer</a:t>
            </a:r>
            <a:br>
              <a:rPr lang="en-US" sz="1200"/>
            </a:br>
            <a:r>
              <a:rPr lang="en-US" sz="1200"/>
              <a:t>and Disti not in REN scope;</a:t>
            </a:r>
            <a:endParaRPr lang="en-US"/>
          </a:p>
        </p:txBody>
      </p:sp>
      <p:sp>
        <p:nvSpPr>
          <p:cNvPr id="52" name="Inhaltsplatzhalter 3">
            <a:extLst>
              <a:ext uri="{FF2B5EF4-FFF2-40B4-BE49-F238E27FC236}">
                <a16:creationId xmlns:a16="http://schemas.microsoft.com/office/drawing/2014/main" id="{66C9F4E0-48EC-4757-F249-195CBC2243E2}"/>
              </a:ext>
            </a:extLst>
          </p:cNvPr>
          <p:cNvSpPr txBox="1">
            <a:spLocks/>
          </p:cNvSpPr>
          <p:nvPr/>
        </p:nvSpPr>
        <p:spPr>
          <a:xfrm>
            <a:off x="194456" y="4304173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56" name="Inhaltsplatzhalter 3">
            <a:extLst>
              <a:ext uri="{FF2B5EF4-FFF2-40B4-BE49-F238E27FC236}">
                <a16:creationId xmlns:a16="http://schemas.microsoft.com/office/drawing/2014/main" id="{5539602A-78CF-F02A-2B63-F76A10DAF83B}"/>
              </a:ext>
            </a:extLst>
          </p:cNvPr>
          <p:cNvSpPr txBox="1">
            <a:spLocks/>
          </p:cNvSpPr>
          <p:nvPr/>
        </p:nvSpPr>
        <p:spPr>
          <a:xfrm>
            <a:off x="2523306" y="4310629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57" name="Inhaltsplatzhalter 3">
            <a:extLst>
              <a:ext uri="{FF2B5EF4-FFF2-40B4-BE49-F238E27FC236}">
                <a16:creationId xmlns:a16="http://schemas.microsoft.com/office/drawing/2014/main" id="{45F8BAA2-E4CF-7C69-4527-17B66546AABF}"/>
              </a:ext>
            </a:extLst>
          </p:cNvPr>
          <p:cNvSpPr txBox="1">
            <a:spLocks/>
          </p:cNvSpPr>
          <p:nvPr/>
        </p:nvSpPr>
        <p:spPr>
          <a:xfrm>
            <a:off x="2348839" y="1246658"/>
            <a:ext cx="2247395" cy="97462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2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directly opens tickets in JIRA GASG in a dedicated </a:t>
            </a:r>
            <a:r>
              <a:rPr lang="en-US" sz="1200" b="1">
                <a:solidFill>
                  <a:schemeClr val="accent1"/>
                </a:solidFill>
              </a:rPr>
              <a:t>customer portal</a:t>
            </a:r>
            <a:br>
              <a:rPr lang="en-US" sz="1200" b="1">
                <a:solidFill>
                  <a:schemeClr val="accent1"/>
                </a:solidFill>
              </a:rPr>
            </a:br>
            <a:r>
              <a:rPr lang="en-US" sz="1200">
                <a:solidFill>
                  <a:srgbClr val="3C3C3B"/>
                </a:solidFill>
              </a:rPr>
              <a:t>Disti</a:t>
            </a:r>
            <a:r>
              <a:rPr lang="en-US" sz="1200"/>
              <a:t> is agent inside JIRA</a:t>
            </a:r>
            <a:endParaRPr lang="en-US" sz="1200">
              <a:cs typeface="Aria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67F8184-B9C8-1431-EDA5-7E9C2336CB94}"/>
              </a:ext>
            </a:extLst>
          </p:cNvPr>
          <p:cNvSpPr/>
          <p:nvPr/>
        </p:nvSpPr>
        <p:spPr>
          <a:xfrm>
            <a:off x="5115458" y="2694297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0C6FB4B6-4131-46A3-27B6-D6701D392AFA}"/>
              </a:ext>
            </a:extLst>
          </p:cNvPr>
          <p:cNvSpPr/>
          <p:nvPr/>
        </p:nvSpPr>
        <p:spPr>
          <a:xfrm rot="5400000">
            <a:off x="5759726" y="4431459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C80F3B3-2F3D-5214-185A-0C5F59BA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022" y="2085178"/>
            <a:ext cx="804456" cy="631647"/>
          </a:xfrm>
          <a:prstGeom prst="rect">
            <a:avLst/>
          </a:prstGeom>
        </p:spPr>
      </p:pic>
      <p:sp>
        <p:nvSpPr>
          <p:cNvPr id="65" name="Inhaltsplatzhalter 3">
            <a:extLst>
              <a:ext uri="{FF2B5EF4-FFF2-40B4-BE49-F238E27FC236}">
                <a16:creationId xmlns:a16="http://schemas.microsoft.com/office/drawing/2014/main" id="{29D10919-9536-D628-0511-A4A39974EDA9}"/>
              </a:ext>
            </a:extLst>
          </p:cNvPr>
          <p:cNvSpPr txBox="1">
            <a:spLocks/>
          </p:cNvSpPr>
          <p:nvPr/>
        </p:nvSpPr>
        <p:spPr>
          <a:xfrm>
            <a:off x="4938356" y="4769429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52388F5F-B5C2-E2A3-A362-2751D298BBCF}"/>
              </a:ext>
            </a:extLst>
          </p:cNvPr>
          <p:cNvSpPr/>
          <p:nvPr/>
        </p:nvSpPr>
        <p:spPr>
          <a:xfrm rot="5400000">
            <a:off x="5759726" y="3481272"/>
            <a:ext cx="441880" cy="228602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Inhaltsplatzhalter 3">
            <a:extLst>
              <a:ext uri="{FF2B5EF4-FFF2-40B4-BE49-F238E27FC236}">
                <a16:creationId xmlns:a16="http://schemas.microsoft.com/office/drawing/2014/main" id="{DCB5B74B-DF50-256A-BE7D-AFCE59845835}"/>
              </a:ext>
            </a:extLst>
          </p:cNvPr>
          <p:cNvSpPr txBox="1">
            <a:spLocks/>
          </p:cNvSpPr>
          <p:nvPr/>
        </p:nvSpPr>
        <p:spPr>
          <a:xfrm>
            <a:off x="5931752" y="3476592"/>
            <a:ext cx="92868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e-mail</a:t>
            </a:r>
          </a:p>
        </p:txBody>
      </p:sp>
      <p:sp>
        <p:nvSpPr>
          <p:cNvPr id="68" name="Inhaltsplatzhalter 3">
            <a:extLst>
              <a:ext uri="{FF2B5EF4-FFF2-40B4-BE49-F238E27FC236}">
                <a16:creationId xmlns:a16="http://schemas.microsoft.com/office/drawing/2014/main" id="{CC3BB644-E2ED-4DCB-2954-F0585D708F82}"/>
              </a:ext>
            </a:extLst>
          </p:cNvPr>
          <p:cNvSpPr txBox="1">
            <a:spLocks/>
          </p:cNvSpPr>
          <p:nvPr/>
        </p:nvSpPr>
        <p:spPr>
          <a:xfrm>
            <a:off x="7405168" y="1057286"/>
            <a:ext cx="2253637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4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err="1"/>
              <a:t>Disti</a:t>
            </a:r>
            <a:r>
              <a:rPr lang="en-US" sz="1200"/>
              <a:t> opens JIRA ticket on behalf of customer in a </a:t>
            </a:r>
            <a:r>
              <a:rPr lang="en-US" sz="1200" b="1" err="1">
                <a:solidFill>
                  <a:schemeClr val="accent1"/>
                </a:solidFill>
              </a:rPr>
              <a:t>Disti</a:t>
            </a:r>
            <a:r>
              <a:rPr lang="en-US" sz="1200" b="1">
                <a:solidFill>
                  <a:schemeClr val="accent1"/>
                </a:solidFill>
              </a:rPr>
              <a:t> portal</a:t>
            </a:r>
            <a:r>
              <a:rPr lang="en-US" sz="1200"/>
              <a:t>; communication b/w customer and </a:t>
            </a:r>
            <a:r>
              <a:rPr lang="en-US" sz="1200" err="1"/>
              <a:t>Disti</a:t>
            </a:r>
            <a:r>
              <a:rPr lang="en-US" sz="1200"/>
              <a:t> not in REN scope;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A5B9DB3-4561-EC16-A183-EDA8CF0407DB}"/>
              </a:ext>
            </a:extLst>
          </p:cNvPr>
          <p:cNvSpPr/>
          <p:nvPr/>
        </p:nvSpPr>
        <p:spPr>
          <a:xfrm>
            <a:off x="7709140" y="2699470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C-Low Touch</a:t>
            </a:r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F75029A7-8786-C36D-2D22-165834E69DB4}"/>
              </a:ext>
            </a:extLst>
          </p:cNvPr>
          <p:cNvSpPr/>
          <p:nvPr/>
        </p:nvSpPr>
        <p:spPr>
          <a:xfrm rot="5400000">
            <a:off x="8353408" y="4383364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3FF79F1B-E8A1-0421-0A73-96531310E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704" y="2090351"/>
            <a:ext cx="804456" cy="631647"/>
          </a:xfrm>
          <a:prstGeom prst="rect">
            <a:avLst/>
          </a:prstGeom>
        </p:spPr>
      </p:pic>
      <p:sp>
        <p:nvSpPr>
          <p:cNvPr id="76" name="Inhaltsplatzhalter 3">
            <a:extLst>
              <a:ext uri="{FF2B5EF4-FFF2-40B4-BE49-F238E27FC236}">
                <a16:creationId xmlns:a16="http://schemas.microsoft.com/office/drawing/2014/main" id="{EA9C0351-B900-09D4-718F-EE0B6FF13F5F}"/>
              </a:ext>
            </a:extLst>
          </p:cNvPr>
          <p:cNvSpPr txBox="1">
            <a:spLocks/>
          </p:cNvSpPr>
          <p:nvPr/>
        </p:nvSpPr>
        <p:spPr>
          <a:xfrm>
            <a:off x="7532038" y="4721334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 err="1"/>
              <a:t>Disti</a:t>
            </a:r>
            <a:r>
              <a:rPr lang="en-US" sz="1400" b="1"/>
              <a:t> Portal</a:t>
            </a:r>
            <a:endParaRPr lang="en-US" sz="1400"/>
          </a:p>
        </p:txBody>
      </p: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ECE8FA19-5549-1F7A-12B6-DF173F1E6753}"/>
              </a:ext>
            </a:extLst>
          </p:cNvPr>
          <p:cNvSpPr/>
          <p:nvPr/>
        </p:nvSpPr>
        <p:spPr>
          <a:xfrm rot="5400000">
            <a:off x="8353408" y="3486445"/>
            <a:ext cx="441880" cy="228602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Inhaltsplatzhalter 3">
            <a:extLst>
              <a:ext uri="{FF2B5EF4-FFF2-40B4-BE49-F238E27FC236}">
                <a16:creationId xmlns:a16="http://schemas.microsoft.com/office/drawing/2014/main" id="{819B20B1-7BB6-84B1-E55E-B6C594237CA0}"/>
              </a:ext>
            </a:extLst>
          </p:cNvPr>
          <p:cNvSpPr txBox="1">
            <a:spLocks/>
          </p:cNvSpPr>
          <p:nvPr/>
        </p:nvSpPr>
        <p:spPr>
          <a:xfrm>
            <a:off x="8549515" y="3480039"/>
            <a:ext cx="92868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e-mail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DB35EF4-1B24-D6C5-A9A8-7C214549BF51}"/>
              </a:ext>
            </a:extLst>
          </p:cNvPr>
          <p:cNvSpPr/>
          <p:nvPr/>
        </p:nvSpPr>
        <p:spPr>
          <a:xfrm>
            <a:off x="235774" y="4553976"/>
            <a:ext cx="1928920" cy="1152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F44AF479-5C77-A9BC-1F38-B05E31AAA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92" y="5199811"/>
            <a:ext cx="1496941" cy="361173"/>
          </a:xfrm>
          <a:prstGeom prst="rect">
            <a:avLst/>
          </a:prstGeom>
        </p:spPr>
      </p:pic>
      <p:sp>
        <p:nvSpPr>
          <p:cNvPr id="95" name="テキスト プレースホルダー 3">
            <a:extLst>
              <a:ext uri="{FF2B5EF4-FFF2-40B4-BE49-F238E27FC236}">
                <a16:creationId xmlns:a16="http://schemas.microsoft.com/office/drawing/2014/main" id="{5C44341F-8CD1-2487-7BD7-6FB52749A33F}"/>
              </a:ext>
            </a:extLst>
          </p:cNvPr>
          <p:cNvSpPr txBox="1">
            <a:spLocks/>
          </p:cNvSpPr>
          <p:nvPr/>
        </p:nvSpPr>
        <p:spPr>
          <a:xfrm>
            <a:off x="466253" y="4754202"/>
            <a:ext cx="1467958" cy="3611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Aft>
                <a:spcPts val="0"/>
              </a:spcAft>
              <a:buNone/>
            </a:pPr>
            <a:r>
              <a:rPr lang="en-GB" b="1"/>
              <a:t>JIRA GASG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9F4325-F515-4518-BAFA-9E38D904803D}"/>
              </a:ext>
            </a:extLst>
          </p:cNvPr>
          <p:cNvGrpSpPr/>
          <p:nvPr/>
        </p:nvGrpSpPr>
        <p:grpSpPr>
          <a:xfrm>
            <a:off x="4945603" y="5038093"/>
            <a:ext cx="1928920" cy="1152314"/>
            <a:chOff x="222219" y="4566534"/>
            <a:chExt cx="2393366" cy="1276350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C2A96DF3-B76B-8F75-7ADA-D79AD1D3F9D6}"/>
                </a:ext>
              </a:extLst>
            </p:cNvPr>
            <p:cNvSpPr/>
            <p:nvPr/>
          </p:nvSpPr>
          <p:spPr>
            <a:xfrm>
              <a:off x="222219" y="4566534"/>
              <a:ext cx="2393366" cy="12763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6A7D0EEF-F75B-4C73-9D52-A2410426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145" y="5281887"/>
              <a:ext cx="1857375" cy="400050"/>
            </a:xfrm>
            <a:prstGeom prst="rect">
              <a:avLst/>
            </a:prstGeom>
          </p:spPr>
        </p:pic>
        <p:sp>
          <p:nvSpPr>
            <p:cNvPr id="99" name="テキスト プレースホルダー 3">
              <a:extLst>
                <a:ext uri="{FF2B5EF4-FFF2-40B4-BE49-F238E27FC236}">
                  <a16:creationId xmlns:a16="http://schemas.microsoft.com/office/drawing/2014/main" id="{EFB5B520-C68D-FA74-E5D2-749CD50118DB}"/>
                </a:ext>
              </a:extLst>
            </p:cNvPr>
            <p:cNvSpPr txBox="1">
              <a:spLocks/>
            </p:cNvSpPr>
            <p:nvPr/>
          </p:nvSpPr>
          <p:spPr>
            <a:xfrm>
              <a:off x="508193" y="4788313"/>
              <a:ext cx="1821413" cy="40005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B9C07B3-68C0-F027-1C7A-A41D7EE421CD}"/>
              </a:ext>
            </a:extLst>
          </p:cNvPr>
          <p:cNvGrpSpPr/>
          <p:nvPr/>
        </p:nvGrpSpPr>
        <p:grpSpPr>
          <a:xfrm>
            <a:off x="7636343" y="5042095"/>
            <a:ext cx="1928920" cy="1152314"/>
            <a:chOff x="222219" y="4566534"/>
            <a:chExt cx="2393366" cy="1276350"/>
          </a:xfrm>
        </p:grpSpPr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311818B-0688-40C5-C324-82E6C92B4E72}"/>
                </a:ext>
              </a:extLst>
            </p:cNvPr>
            <p:cNvSpPr/>
            <p:nvPr/>
          </p:nvSpPr>
          <p:spPr>
            <a:xfrm>
              <a:off x="222219" y="4566534"/>
              <a:ext cx="2393366" cy="12763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F0C6C1F9-011A-BAEE-1977-5D74635AA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145" y="5281887"/>
              <a:ext cx="1857375" cy="400050"/>
            </a:xfrm>
            <a:prstGeom prst="rect">
              <a:avLst/>
            </a:prstGeom>
          </p:spPr>
        </p:pic>
        <p:sp>
          <p:nvSpPr>
            <p:cNvPr id="103" name="テキスト プレースホルダー 3">
              <a:extLst>
                <a:ext uri="{FF2B5EF4-FFF2-40B4-BE49-F238E27FC236}">
                  <a16:creationId xmlns:a16="http://schemas.microsoft.com/office/drawing/2014/main" id="{0FB8D2B0-6E60-BBFB-798D-2F191B21ADAD}"/>
                </a:ext>
              </a:extLst>
            </p:cNvPr>
            <p:cNvSpPr txBox="1">
              <a:spLocks/>
            </p:cNvSpPr>
            <p:nvPr/>
          </p:nvSpPr>
          <p:spPr>
            <a:xfrm>
              <a:off x="508193" y="4788313"/>
              <a:ext cx="1821413" cy="40005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878B9543-5867-B1BC-9539-E2811E554D4B}"/>
              </a:ext>
            </a:extLst>
          </p:cNvPr>
          <p:cNvSpPr txBox="1"/>
          <p:nvPr/>
        </p:nvSpPr>
        <p:spPr>
          <a:xfrm>
            <a:off x="5038863" y="3918097"/>
            <a:ext cx="1883606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 - Customer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ED638A-2AA3-87AC-81EC-3EFCC656A8C6}"/>
              </a:ext>
            </a:extLst>
          </p:cNvPr>
          <p:cNvSpPr txBox="1"/>
          <p:nvPr/>
        </p:nvSpPr>
        <p:spPr>
          <a:xfrm>
            <a:off x="7615232" y="3904764"/>
            <a:ext cx="1883606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 - Customer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990B411-C462-C3A8-88C5-A67D0AC1CA4C}"/>
              </a:ext>
            </a:extLst>
          </p:cNvPr>
          <p:cNvSpPr/>
          <p:nvPr/>
        </p:nvSpPr>
        <p:spPr>
          <a:xfrm>
            <a:off x="10179687" y="2699470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600"/>
              <a:t>D-Low Touch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156B931B-3580-2224-4104-F5553D6B1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51" y="2090351"/>
            <a:ext cx="804456" cy="631647"/>
          </a:xfrm>
          <a:prstGeom prst="rect">
            <a:avLst/>
          </a:prstGeom>
        </p:spPr>
      </p:pic>
      <p:sp>
        <p:nvSpPr>
          <p:cNvPr id="109" name="Inhaltsplatzhalter 3">
            <a:extLst>
              <a:ext uri="{FF2B5EF4-FFF2-40B4-BE49-F238E27FC236}">
                <a16:creationId xmlns:a16="http://schemas.microsoft.com/office/drawing/2014/main" id="{86ECAF13-6756-AD39-42CA-D4D97AC4044A}"/>
              </a:ext>
            </a:extLst>
          </p:cNvPr>
          <p:cNvSpPr txBox="1">
            <a:spLocks/>
          </p:cNvSpPr>
          <p:nvPr/>
        </p:nvSpPr>
        <p:spPr>
          <a:xfrm>
            <a:off x="9840638" y="1048766"/>
            <a:ext cx="2253637" cy="78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5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Customer support via web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Renesas.com 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Renesas </a:t>
            </a:r>
            <a:r>
              <a:rPr lang="en-US" sz="1200" err="1"/>
              <a:t>Rulz</a:t>
            </a:r>
            <a:endParaRPr lang="en-US" sz="1200"/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A4B9F856-EB64-AEDB-5FB0-C2FDD4533C5C}"/>
              </a:ext>
            </a:extLst>
          </p:cNvPr>
          <p:cNvSpPr/>
          <p:nvPr/>
        </p:nvSpPr>
        <p:spPr>
          <a:xfrm rot="5400000">
            <a:off x="10850545" y="3469511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6FF8FFFA-9519-A51D-7C2C-001A7313B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33" y="4401102"/>
            <a:ext cx="2101091" cy="574721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AC22F9A8-763B-D5A0-143A-44920760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6748" y="3881034"/>
            <a:ext cx="1961418" cy="44378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BD03B07-90A3-F270-30D9-0D951557F422}"/>
              </a:ext>
            </a:extLst>
          </p:cNvPr>
          <p:cNvGrpSpPr/>
          <p:nvPr/>
        </p:nvGrpSpPr>
        <p:grpSpPr>
          <a:xfrm>
            <a:off x="2554862" y="4544684"/>
            <a:ext cx="1938212" cy="1561191"/>
            <a:chOff x="2554862" y="4544684"/>
            <a:chExt cx="1938212" cy="1561191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08726EC2-0935-BC5C-C626-F717C9F7D10B}"/>
                </a:ext>
              </a:extLst>
            </p:cNvPr>
            <p:cNvSpPr/>
            <p:nvPr/>
          </p:nvSpPr>
          <p:spPr>
            <a:xfrm>
              <a:off x="2554862" y="4544684"/>
              <a:ext cx="1938212" cy="156119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FC08B5-FC50-58CD-77BF-28887BE00C14}"/>
                </a:ext>
              </a:extLst>
            </p:cNvPr>
            <p:cNvSpPr txBox="1"/>
            <p:nvPr/>
          </p:nvSpPr>
          <p:spPr>
            <a:xfrm>
              <a:off x="2670965" y="5659700"/>
              <a:ext cx="1697753" cy="27699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200" err="1"/>
                <a:t>Disti</a:t>
              </a:r>
              <a:r>
                <a:rPr lang="de-DE" sz="1200"/>
                <a:t> FAE - Agent</a:t>
              </a:r>
            </a:p>
          </p:txBody>
        </p:sp>
        <p:sp>
          <p:nvSpPr>
            <p:cNvPr id="82" name="テキスト プレースホルダー 3">
              <a:extLst>
                <a:ext uri="{FF2B5EF4-FFF2-40B4-BE49-F238E27FC236}">
                  <a16:creationId xmlns:a16="http://schemas.microsoft.com/office/drawing/2014/main" id="{920769EF-E2F6-F9DD-36EB-5ABB5D99AB98}"/>
                </a:ext>
              </a:extLst>
            </p:cNvPr>
            <p:cNvSpPr txBox="1">
              <a:spLocks/>
            </p:cNvSpPr>
            <p:nvPr/>
          </p:nvSpPr>
          <p:spPr>
            <a:xfrm>
              <a:off x="2786451" y="4815957"/>
              <a:ext cx="1475029" cy="489329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DD4B89E-2545-9F6D-876B-FC323F834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984" y="5199811"/>
              <a:ext cx="1496941" cy="3611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9154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9F35-259B-CA2A-0D9F-8E6DECB9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609538"/>
            <a:ext cx="6900466" cy="443198"/>
          </a:xfrm>
        </p:spPr>
        <p:txBody>
          <a:bodyPr/>
          <a:lstStyle/>
          <a:p>
            <a:r>
              <a:rPr lang="de-DE"/>
              <a:t>Customers Support </a:t>
            </a:r>
            <a:r>
              <a:rPr lang="de-DE" err="1"/>
              <a:t>models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4573CD-0C39-BDF1-D907-29555C80BBEE}"/>
              </a:ext>
            </a:extLst>
          </p:cNvPr>
          <p:cNvSpPr/>
          <p:nvPr/>
        </p:nvSpPr>
        <p:spPr>
          <a:xfrm>
            <a:off x="254934" y="3198213"/>
            <a:ext cx="1801967" cy="54618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4CCE273-1AA8-BB0F-3A74-95304A5ECB62}"/>
              </a:ext>
            </a:extLst>
          </p:cNvPr>
          <p:cNvSpPr/>
          <p:nvPr/>
        </p:nvSpPr>
        <p:spPr>
          <a:xfrm rot="5400000">
            <a:off x="943712" y="3933982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D8A4B6D3-33FD-C5C3-1C1B-A4A6B1F572AF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09-11-2022</a:t>
            </a:r>
            <a:endParaRPr kumimoji="1" lang="ja-JP" altLang="en-US" sz="140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169552F-E075-52E5-3CE8-8CA4F11D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54" y="2512275"/>
            <a:ext cx="633995" cy="497804"/>
          </a:xfrm>
          <a:prstGeom prst="rect">
            <a:avLst/>
          </a:prstGeom>
        </p:spPr>
      </p:pic>
      <p:sp>
        <p:nvSpPr>
          <p:cNvPr id="43" name="Inhaltsplatzhalter 3">
            <a:extLst>
              <a:ext uri="{FF2B5EF4-FFF2-40B4-BE49-F238E27FC236}">
                <a16:creationId xmlns:a16="http://schemas.microsoft.com/office/drawing/2014/main" id="{57E3B758-2522-38EB-01D4-C25F66596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86" y="1297016"/>
            <a:ext cx="2153980" cy="974626"/>
          </a:xfrm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1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directly opens tickets in JIRA GASG </a:t>
            </a:r>
            <a:r>
              <a:rPr lang="en-US" sz="1200">
                <a:ea typeface="+mn-lt"/>
                <a:cs typeface="+mn-lt"/>
              </a:rPr>
              <a:t>in a </a:t>
            </a:r>
            <a:r>
              <a:rPr lang="en-US" sz="1200"/>
              <a:t>dedicated 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customer portal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>
                <a:solidFill>
                  <a:srgbClr val="3C3C3B"/>
                </a:solidFill>
                <a:ea typeface="メイリオ"/>
                <a:cs typeface="+mn-lt"/>
              </a:rPr>
              <a:t>No</a:t>
            </a:r>
            <a:r>
              <a:rPr lang="en-US" sz="1200">
                <a:cs typeface="Arial"/>
              </a:rPr>
              <a:t> </a:t>
            </a:r>
            <a:r>
              <a:rPr lang="en-US" sz="1200" err="1">
                <a:cs typeface="Arial"/>
              </a:rPr>
              <a:t>disti</a:t>
            </a:r>
            <a:r>
              <a:rPr lang="en-US" sz="1200">
                <a:cs typeface="Arial"/>
              </a:rPr>
              <a:t> involved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E2443-A686-7123-7397-8B464E04C262}"/>
              </a:ext>
            </a:extLst>
          </p:cNvPr>
          <p:cNvSpPr/>
          <p:nvPr/>
        </p:nvSpPr>
        <p:spPr>
          <a:xfrm>
            <a:off x="2623977" y="3216854"/>
            <a:ext cx="1683928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AEC19CDD-C1C1-C1BF-3030-4EF05B8F8AD4}"/>
              </a:ext>
            </a:extLst>
          </p:cNvPr>
          <p:cNvSpPr/>
          <p:nvPr/>
        </p:nvSpPr>
        <p:spPr>
          <a:xfrm rot="5400000">
            <a:off x="3320441" y="3959192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4AAC253-E618-1A66-A4AE-147E5EBEA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569" y="2531245"/>
            <a:ext cx="731955" cy="574720"/>
          </a:xfrm>
          <a:prstGeom prst="rect">
            <a:avLst/>
          </a:prstGeom>
        </p:spPr>
      </p:pic>
      <p:sp>
        <p:nvSpPr>
          <p:cNvPr id="50" name="Inhaltsplatzhalter 3">
            <a:extLst>
              <a:ext uri="{FF2B5EF4-FFF2-40B4-BE49-F238E27FC236}">
                <a16:creationId xmlns:a16="http://schemas.microsoft.com/office/drawing/2014/main" id="{E1DE0F10-0B13-1FF4-7C9E-3306F634B2D2}"/>
              </a:ext>
            </a:extLst>
          </p:cNvPr>
          <p:cNvSpPr txBox="1">
            <a:spLocks/>
          </p:cNvSpPr>
          <p:nvPr/>
        </p:nvSpPr>
        <p:spPr>
          <a:xfrm>
            <a:off x="4598227" y="1048766"/>
            <a:ext cx="2863418" cy="97462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3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Disti opens JIRA ticket on behalf of customer in a dedicated 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customer portal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/>
              <a:t>communication b/w customer</a:t>
            </a:r>
            <a:br>
              <a:rPr lang="en-US" sz="1200"/>
            </a:br>
            <a:r>
              <a:rPr lang="en-US" sz="1200"/>
              <a:t>and Disti not in REN scope;</a:t>
            </a:r>
            <a:endParaRPr lang="en-US"/>
          </a:p>
        </p:txBody>
      </p:sp>
      <p:sp>
        <p:nvSpPr>
          <p:cNvPr id="52" name="Inhaltsplatzhalter 3">
            <a:extLst>
              <a:ext uri="{FF2B5EF4-FFF2-40B4-BE49-F238E27FC236}">
                <a16:creationId xmlns:a16="http://schemas.microsoft.com/office/drawing/2014/main" id="{66C9F4E0-48EC-4757-F249-195CBC2243E2}"/>
              </a:ext>
            </a:extLst>
          </p:cNvPr>
          <p:cNvSpPr txBox="1">
            <a:spLocks/>
          </p:cNvSpPr>
          <p:nvPr/>
        </p:nvSpPr>
        <p:spPr>
          <a:xfrm>
            <a:off x="194456" y="4304173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56" name="Inhaltsplatzhalter 3">
            <a:extLst>
              <a:ext uri="{FF2B5EF4-FFF2-40B4-BE49-F238E27FC236}">
                <a16:creationId xmlns:a16="http://schemas.microsoft.com/office/drawing/2014/main" id="{5539602A-78CF-F02A-2B63-F76A10DAF83B}"/>
              </a:ext>
            </a:extLst>
          </p:cNvPr>
          <p:cNvSpPr txBox="1">
            <a:spLocks/>
          </p:cNvSpPr>
          <p:nvPr/>
        </p:nvSpPr>
        <p:spPr>
          <a:xfrm>
            <a:off x="2523306" y="4310629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57" name="Inhaltsplatzhalter 3">
            <a:extLst>
              <a:ext uri="{FF2B5EF4-FFF2-40B4-BE49-F238E27FC236}">
                <a16:creationId xmlns:a16="http://schemas.microsoft.com/office/drawing/2014/main" id="{45F8BAA2-E4CF-7C69-4527-17B66546AABF}"/>
              </a:ext>
            </a:extLst>
          </p:cNvPr>
          <p:cNvSpPr txBox="1">
            <a:spLocks/>
          </p:cNvSpPr>
          <p:nvPr/>
        </p:nvSpPr>
        <p:spPr>
          <a:xfrm>
            <a:off x="2348839" y="1246658"/>
            <a:ext cx="2247395" cy="97462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2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directly opens tickets in JIRA GASG in a dedicated </a:t>
            </a:r>
            <a:r>
              <a:rPr lang="en-US" sz="1200" b="1">
                <a:solidFill>
                  <a:schemeClr val="accent1"/>
                </a:solidFill>
              </a:rPr>
              <a:t>customer portal</a:t>
            </a:r>
            <a:br>
              <a:rPr lang="en-US" sz="1200" b="1">
                <a:solidFill>
                  <a:schemeClr val="accent1"/>
                </a:solidFill>
              </a:rPr>
            </a:br>
            <a:r>
              <a:rPr lang="en-US" sz="1200">
                <a:solidFill>
                  <a:srgbClr val="3C3C3B"/>
                </a:solidFill>
              </a:rPr>
              <a:t>Disti</a:t>
            </a:r>
            <a:r>
              <a:rPr lang="en-US" sz="1200"/>
              <a:t> is agent inside JIRA</a:t>
            </a:r>
            <a:endParaRPr lang="en-US" sz="1200">
              <a:cs typeface="Aria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67F8184-B9C8-1431-EDA5-7E9C2336CB94}"/>
              </a:ext>
            </a:extLst>
          </p:cNvPr>
          <p:cNvSpPr/>
          <p:nvPr/>
        </p:nvSpPr>
        <p:spPr>
          <a:xfrm>
            <a:off x="5115458" y="2694297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0C6FB4B6-4131-46A3-27B6-D6701D392AFA}"/>
              </a:ext>
            </a:extLst>
          </p:cNvPr>
          <p:cNvSpPr/>
          <p:nvPr/>
        </p:nvSpPr>
        <p:spPr>
          <a:xfrm rot="5400000">
            <a:off x="5759726" y="4431459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C80F3B3-2F3D-5214-185A-0C5F59BA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022" y="2085178"/>
            <a:ext cx="804456" cy="631647"/>
          </a:xfrm>
          <a:prstGeom prst="rect">
            <a:avLst/>
          </a:prstGeom>
        </p:spPr>
      </p:pic>
      <p:sp>
        <p:nvSpPr>
          <p:cNvPr id="65" name="Inhaltsplatzhalter 3">
            <a:extLst>
              <a:ext uri="{FF2B5EF4-FFF2-40B4-BE49-F238E27FC236}">
                <a16:creationId xmlns:a16="http://schemas.microsoft.com/office/drawing/2014/main" id="{29D10919-9536-D628-0511-A4A39974EDA9}"/>
              </a:ext>
            </a:extLst>
          </p:cNvPr>
          <p:cNvSpPr txBox="1">
            <a:spLocks/>
          </p:cNvSpPr>
          <p:nvPr/>
        </p:nvSpPr>
        <p:spPr>
          <a:xfrm>
            <a:off x="4938356" y="4769429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52388F5F-B5C2-E2A3-A362-2751D298BBCF}"/>
              </a:ext>
            </a:extLst>
          </p:cNvPr>
          <p:cNvSpPr/>
          <p:nvPr/>
        </p:nvSpPr>
        <p:spPr>
          <a:xfrm rot="5400000">
            <a:off x="5759726" y="3481272"/>
            <a:ext cx="441880" cy="228602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Inhaltsplatzhalter 3">
            <a:extLst>
              <a:ext uri="{FF2B5EF4-FFF2-40B4-BE49-F238E27FC236}">
                <a16:creationId xmlns:a16="http://schemas.microsoft.com/office/drawing/2014/main" id="{DCB5B74B-DF50-256A-BE7D-AFCE59845835}"/>
              </a:ext>
            </a:extLst>
          </p:cNvPr>
          <p:cNvSpPr txBox="1">
            <a:spLocks/>
          </p:cNvSpPr>
          <p:nvPr/>
        </p:nvSpPr>
        <p:spPr>
          <a:xfrm>
            <a:off x="5931752" y="3476592"/>
            <a:ext cx="92868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e-mail</a:t>
            </a:r>
          </a:p>
        </p:txBody>
      </p:sp>
      <p:sp>
        <p:nvSpPr>
          <p:cNvPr id="68" name="Inhaltsplatzhalter 3">
            <a:extLst>
              <a:ext uri="{FF2B5EF4-FFF2-40B4-BE49-F238E27FC236}">
                <a16:creationId xmlns:a16="http://schemas.microsoft.com/office/drawing/2014/main" id="{CC3BB644-E2ED-4DCB-2954-F0585D708F82}"/>
              </a:ext>
            </a:extLst>
          </p:cNvPr>
          <p:cNvSpPr txBox="1">
            <a:spLocks/>
          </p:cNvSpPr>
          <p:nvPr/>
        </p:nvSpPr>
        <p:spPr>
          <a:xfrm>
            <a:off x="7405168" y="1057286"/>
            <a:ext cx="2253637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4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err="1"/>
              <a:t>Disti</a:t>
            </a:r>
            <a:r>
              <a:rPr lang="en-US" sz="1200"/>
              <a:t> opens JIRA ticket on behalf of customer in a </a:t>
            </a:r>
            <a:r>
              <a:rPr lang="en-US" sz="1200" b="1" err="1">
                <a:solidFill>
                  <a:schemeClr val="accent1"/>
                </a:solidFill>
              </a:rPr>
              <a:t>Disti</a:t>
            </a:r>
            <a:r>
              <a:rPr lang="en-US" sz="1200" b="1">
                <a:solidFill>
                  <a:schemeClr val="accent1"/>
                </a:solidFill>
              </a:rPr>
              <a:t> portal</a:t>
            </a:r>
            <a:r>
              <a:rPr lang="en-US" sz="1200"/>
              <a:t>; communication b/w customer and </a:t>
            </a:r>
            <a:r>
              <a:rPr lang="en-US" sz="1200" err="1"/>
              <a:t>Disti</a:t>
            </a:r>
            <a:r>
              <a:rPr lang="en-US" sz="1200"/>
              <a:t> not in REN scope;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A5B9DB3-4561-EC16-A183-EDA8CF0407DB}"/>
              </a:ext>
            </a:extLst>
          </p:cNvPr>
          <p:cNvSpPr/>
          <p:nvPr/>
        </p:nvSpPr>
        <p:spPr>
          <a:xfrm>
            <a:off x="7709140" y="2699470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C-Low Touch</a:t>
            </a:r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F75029A7-8786-C36D-2D22-165834E69DB4}"/>
              </a:ext>
            </a:extLst>
          </p:cNvPr>
          <p:cNvSpPr/>
          <p:nvPr/>
        </p:nvSpPr>
        <p:spPr>
          <a:xfrm rot="5400000">
            <a:off x="8353408" y="4383364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3FF79F1B-E8A1-0421-0A73-96531310E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704" y="2090351"/>
            <a:ext cx="804456" cy="631647"/>
          </a:xfrm>
          <a:prstGeom prst="rect">
            <a:avLst/>
          </a:prstGeom>
        </p:spPr>
      </p:pic>
      <p:sp>
        <p:nvSpPr>
          <p:cNvPr id="76" name="Inhaltsplatzhalter 3">
            <a:extLst>
              <a:ext uri="{FF2B5EF4-FFF2-40B4-BE49-F238E27FC236}">
                <a16:creationId xmlns:a16="http://schemas.microsoft.com/office/drawing/2014/main" id="{EA9C0351-B900-09D4-718F-EE0B6FF13F5F}"/>
              </a:ext>
            </a:extLst>
          </p:cNvPr>
          <p:cNvSpPr txBox="1">
            <a:spLocks/>
          </p:cNvSpPr>
          <p:nvPr/>
        </p:nvSpPr>
        <p:spPr>
          <a:xfrm>
            <a:off x="7532038" y="4721334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 err="1"/>
              <a:t>Disti</a:t>
            </a:r>
            <a:r>
              <a:rPr lang="en-US" sz="1400" b="1"/>
              <a:t> Portal</a:t>
            </a:r>
            <a:endParaRPr lang="en-US" sz="1400"/>
          </a:p>
        </p:txBody>
      </p: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ECE8FA19-5549-1F7A-12B6-DF173F1E6753}"/>
              </a:ext>
            </a:extLst>
          </p:cNvPr>
          <p:cNvSpPr/>
          <p:nvPr/>
        </p:nvSpPr>
        <p:spPr>
          <a:xfrm rot="5400000">
            <a:off x="8353408" y="3486445"/>
            <a:ext cx="441880" cy="228602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Inhaltsplatzhalter 3">
            <a:extLst>
              <a:ext uri="{FF2B5EF4-FFF2-40B4-BE49-F238E27FC236}">
                <a16:creationId xmlns:a16="http://schemas.microsoft.com/office/drawing/2014/main" id="{819B20B1-7BB6-84B1-E55E-B6C594237CA0}"/>
              </a:ext>
            </a:extLst>
          </p:cNvPr>
          <p:cNvSpPr txBox="1">
            <a:spLocks/>
          </p:cNvSpPr>
          <p:nvPr/>
        </p:nvSpPr>
        <p:spPr>
          <a:xfrm>
            <a:off x="8549515" y="3480039"/>
            <a:ext cx="92868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e-mail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DB35EF4-1B24-D6C5-A9A8-7C214549BF51}"/>
              </a:ext>
            </a:extLst>
          </p:cNvPr>
          <p:cNvSpPr/>
          <p:nvPr/>
        </p:nvSpPr>
        <p:spPr>
          <a:xfrm>
            <a:off x="235774" y="4553976"/>
            <a:ext cx="1928920" cy="1152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F44AF479-5C77-A9BC-1F38-B05E31AAA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92" y="5199811"/>
            <a:ext cx="1496941" cy="361173"/>
          </a:xfrm>
          <a:prstGeom prst="rect">
            <a:avLst/>
          </a:prstGeom>
        </p:spPr>
      </p:pic>
      <p:sp>
        <p:nvSpPr>
          <p:cNvPr id="95" name="テキスト プレースホルダー 3">
            <a:extLst>
              <a:ext uri="{FF2B5EF4-FFF2-40B4-BE49-F238E27FC236}">
                <a16:creationId xmlns:a16="http://schemas.microsoft.com/office/drawing/2014/main" id="{5C44341F-8CD1-2487-7BD7-6FB52749A33F}"/>
              </a:ext>
            </a:extLst>
          </p:cNvPr>
          <p:cNvSpPr txBox="1">
            <a:spLocks/>
          </p:cNvSpPr>
          <p:nvPr/>
        </p:nvSpPr>
        <p:spPr>
          <a:xfrm>
            <a:off x="466253" y="4754202"/>
            <a:ext cx="1467958" cy="3611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Aft>
                <a:spcPts val="0"/>
              </a:spcAft>
              <a:buNone/>
            </a:pPr>
            <a:r>
              <a:rPr lang="en-GB" b="1"/>
              <a:t>JIRA GASG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9F4325-F515-4518-BAFA-9E38D904803D}"/>
              </a:ext>
            </a:extLst>
          </p:cNvPr>
          <p:cNvGrpSpPr/>
          <p:nvPr/>
        </p:nvGrpSpPr>
        <p:grpSpPr>
          <a:xfrm>
            <a:off x="4945603" y="5038093"/>
            <a:ext cx="1928920" cy="1152314"/>
            <a:chOff x="222219" y="4566534"/>
            <a:chExt cx="2393366" cy="1276350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C2A96DF3-B76B-8F75-7ADA-D79AD1D3F9D6}"/>
                </a:ext>
              </a:extLst>
            </p:cNvPr>
            <p:cNvSpPr/>
            <p:nvPr/>
          </p:nvSpPr>
          <p:spPr>
            <a:xfrm>
              <a:off x="222219" y="4566534"/>
              <a:ext cx="2393366" cy="12763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6A7D0EEF-F75B-4C73-9D52-A2410426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145" y="5281887"/>
              <a:ext cx="1857375" cy="400050"/>
            </a:xfrm>
            <a:prstGeom prst="rect">
              <a:avLst/>
            </a:prstGeom>
          </p:spPr>
        </p:pic>
        <p:sp>
          <p:nvSpPr>
            <p:cNvPr id="99" name="テキスト プレースホルダー 3">
              <a:extLst>
                <a:ext uri="{FF2B5EF4-FFF2-40B4-BE49-F238E27FC236}">
                  <a16:creationId xmlns:a16="http://schemas.microsoft.com/office/drawing/2014/main" id="{EFB5B520-C68D-FA74-E5D2-749CD50118DB}"/>
                </a:ext>
              </a:extLst>
            </p:cNvPr>
            <p:cNvSpPr txBox="1">
              <a:spLocks/>
            </p:cNvSpPr>
            <p:nvPr/>
          </p:nvSpPr>
          <p:spPr>
            <a:xfrm>
              <a:off x="508193" y="4788313"/>
              <a:ext cx="1821413" cy="40005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B9C07B3-68C0-F027-1C7A-A41D7EE421CD}"/>
              </a:ext>
            </a:extLst>
          </p:cNvPr>
          <p:cNvGrpSpPr/>
          <p:nvPr/>
        </p:nvGrpSpPr>
        <p:grpSpPr>
          <a:xfrm>
            <a:off x="7636343" y="5042095"/>
            <a:ext cx="1928920" cy="1152314"/>
            <a:chOff x="222219" y="4566534"/>
            <a:chExt cx="2393366" cy="1276350"/>
          </a:xfrm>
        </p:grpSpPr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311818B-0688-40C5-C324-82E6C92B4E72}"/>
                </a:ext>
              </a:extLst>
            </p:cNvPr>
            <p:cNvSpPr/>
            <p:nvPr/>
          </p:nvSpPr>
          <p:spPr>
            <a:xfrm>
              <a:off x="222219" y="4566534"/>
              <a:ext cx="2393366" cy="12763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F0C6C1F9-011A-BAEE-1977-5D74635AA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145" y="5281887"/>
              <a:ext cx="1857375" cy="400050"/>
            </a:xfrm>
            <a:prstGeom prst="rect">
              <a:avLst/>
            </a:prstGeom>
          </p:spPr>
        </p:pic>
        <p:sp>
          <p:nvSpPr>
            <p:cNvPr id="103" name="テキスト プレースホルダー 3">
              <a:extLst>
                <a:ext uri="{FF2B5EF4-FFF2-40B4-BE49-F238E27FC236}">
                  <a16:creationId xmlns:a16="http://schemas.microsoft.com/office/drawing/2014/main" id="{0FB8D2B0-6E60-BBFB-798D-2F191B21ADAD}"/>
                </a:ext>
              </a:extLst>
            </p:cNvPr>
            <p:cNvSpPr txBox="1">
              <a:spLocks/>
            </p:cNvSpPr>
            <p:nvPr/>
          </p:nvSpPr>
          <p:spPr>
            <a:xfrm>
              <a:off x="508193" y="4788313"/>
              <a:ext cx="1821413" cy="40005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878B9543-5867-B1BC-9539-E2811E554D4B}"/>
              </a:ext>
            </a:extLst>
          </p:cNvPr>
          <p:cNvSpPr txBox="1"/>
          <p:nvPr/>
        </p:nvSpPr>
        <p:spPr>
          <a:xfrm>
            <a:off x="5038863" y="3918097"/>
            <a:ext cx="1883606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 - Customer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ED638A-2AA3-87AC-81EC-3EFCC656A8C6}"/>
              </a:ext>
            </a:extLst>
          </p:cNvPr>
          <p:cNvSpPr txBox="1"/>
          <p:nvPr/>
        </p:nvSpPr>
        <p:spPr>
          <a:xfrm>
            <a:off x="7615232" y="3904764"/>
            <a:ext cx="1883606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 - Customer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990B411-C462-C3A8-88C5-A67D0AC1CA4C}"/>
              </a:ext>
            </a:extLst>
          </p:cNvPr>
          <p:cNvSpPr/>
          <p:nvPr/>
        </p:nvSpPr>
        <p:spPr>
          <a:xfrm>
            <a:off x="10179687" y="2699470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600"/>
              <a:t>D-Low Touch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156B931B-3580-2224-4104-F5553D6B1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51" y="2090351"/>
            <a:ext cx="804456" cy="631647"/>
          </a:xfrm>
          <a:prstGeom prst="rect">
            <a:avLst/>
          </a:prstGeom>
        </p:spPr>
      </p:pic>
      <p:sp>
        <p:nvSpPr>
          <p:cNvPr id="109" name="Inhaltsplatzhalter 3">
            <a:extLst>
              <a:ext uri="{FF2B5EF4-FFF2-40B4-BE49-F238E27FC236}">
                <a16:creationId xmlns:a16="http://schemas.microsoft.com/office/drawing/2014/main" id="{86ECAF13-6756-AD39-42CA-D4D97AC4044A}"/>
              </a:ext>
            </a:extLst>
          </p:cNvPr>
          <p:cNvSpPr txBox="1">
            <a:spLocks/>
          </p:cNvSpPr>
          <p:nvPr/>
        </p:nvSpPr>
        <p:spPr>
          <a:xfrm>
            <a:off x="9840638" y="1048766"/>
            <a:ext cx="2253637" cy="78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5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Customer support via web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Renesas.com 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Renesas </a:t>
            </a:r>
            <a:r>
              <a:rPr lang="en-US" sz="1200" err="1"/>
              <a:t>Rulz</a:t>
            </a:r>
            <a:endParaRPr lang="en-US" sz="1200"/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A4B9F856-EB64-AEDB-5FB0-C2FDD4533C5C}"/>
              </a:ext>
            </a:extLst>
          </p:cNvPr>
          <p:cNvSpPr/>
          <p:nvPr/>
        </p:nvSpPr>
        <p:spPr>
          <a:xfrm rot="5400000">
            <a:off x="10850545" y="3469511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6FF8FFFA-9519-A51D-7C2C-001A7313B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33" y="4401102"/>
            <a:ext cx="2101091" cy="574721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AC22F9A8-763B-D5A0-143A-44920760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6748" y="3881034"/>
            <a:ext cx="1961418" cy="44378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BD03B07-90A3-F270-30D9-0D951557F422}"/>
              </a:ext>
            </a:extLst>
          </p:cNvPr>
          <p:cNvGrpSpPr/>
          <p:nvPr/>
        </p:nvGrpSpPr>
        <p:grpSpPr>
          <a:xfrm>
            <a:off x="2554862" y="4544684"/>
            <a:ext cx="1938212" cy="1561191"/>
            <a:chOff x="2554862" y="4544684"/>
            <a:chExt cx="1938212" cy="1561191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08726EC2-0935-BC5C-C626-F717C9F7D10B}"/>
                </a:ext>
              </a:extLst>
            </p:cNvPr>
            <p:cNvSpPr/>
            <p:nvPr/>
          </p:nvSpPr>
          <p:spPr>
            <a:xfrm>
              <a:off x="2554862" y="4544684"/>
              <a:ext cx="1938212" cy="156119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FC08B5-FC50-58CD-77BF-28887BE00C14}"/>
                </a:ext>
              </a:extLst>
            </p:cNvPr>
            <p:cNvSpPr txBox="1"/>
            <p:nvPr/>
          </p:nvSpPr>
          <p:spPr>
            <a:xfrm>
              <a:off x="2670965" y="5659700"/>
              <a:ext cx="1697753" cy="27699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200" err="1"/>
                <a:t>Disti</a:t>
              </a:r>
              <a:r>
                <a:rPr lang="de-DE" sz="1200"/>
                <a:t> FAE - Agent</a:t>
              </a:r>
            </a:p>
          </p:txBody>
        </p:sp>
        <p:sp>
          <p:nvSpPr>
            <p:cNvPr id="82" name="テキスト プレースホルダー 3">
              <a:extLst>
                <a:ext uri="{FF2B5EF4-FFF2-40B4-BE49-F238E27FC236}">
                  <a16:creationId xmlns:a16="http://schemas.microsoft.com/office/drawing/2014/main" id="{920769EF-E2F6-F9DD-36EB-5ABB5D99AB98}"/>
                </a:ext>
              </a:extLst>
            </p:cNvPr>
            <p:cNvSpPr txBox="1">
              <a:spLocks/>
            </p:cNvSpPr>
            <p:nvPr/>
          </p:nvSpPr>
          <p:spPr>
            <a:xfrm>
              <a:off x="2786451" y="4815957"/>
              <a:ext cx="1475029" cy="489329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DD4B89E-2545-9F6D-876B-FC323F834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984" y="5199811"/>
              <a:ext cx="1496941" cy="361173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842ED48-E4A8-15F1-8BF8-73BA46D1A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7217" y="-4640596"/>
            <a:ext cx="4633389" cy="26184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EC6334-1A8F-4D9B-4F99-C234312B23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55294" y="-4652133"/>
            <a:ext cx="4723597" cy="2665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E1BDC8-5CEE-9BEF-564D-6E442D6D40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56838" y="-4610333"/>
            <a:ext cx="4738547" cy="26740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983DE6-3BEF-0998-D71A-286BB1D025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7261" y="-4674334"/>
            <a:ext cx="4673549" cy="2635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E454AA-DC68-19C7-0A27-8AD5E0FD88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66279" y="-4649054"/>
            <a:ext cx="4693489" cy="2635369"/>
          </a:xfrm>
          <a:prstGeom prst="rect">
            <a:avLst/>
          </a:prstGeom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4477C31F-DB2E-7EAE-0A93-3FE307CDFAC5}"/>
              </a:ext>
            </a:extLst>
          </p:cNvPr>
          <p:cNvCxnSpPr>
            <a:stCxn id="10" idx="2"/>
            <a:endCxn id="57" idx="0"/>
          </p:cNvCxnSpPr>
          <p:nvPr/>
        </p:nvCxnSpPr>
        <p:spPr>
          <a:xfrm rot="16200000" flipH="1">
            <a:off x="372864" y="-1853016"/>
            <a:ext cx="3233315" cy="2966032"/>
          </a:xfrm>
          <a:prstGeom prst="bentConnector3">
            <a:avLst>
              <a:gd name="adj1" fmla="val 38216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23AA745F-218A-DEAA-7C1F-D27D0F097072}"/>
              </a:ext>
            </a:extLst>
          </p:cNvPr>
          <p:cNvCxnSpPr>
            <a:cxnSpLocks/>
            <a:stCxn id="8" idx="2"/>
            <a:endCxn id="50" idx="0"/>
          </p:cNvCxnSpPr>
          <p:nvPr/>
        </p:nvCxnSpPr>
        <p:spPr>
          <a:xfrm rot="16200000" flipH="1">
            <a:off x="4136470" y="-844700"/>
            <a:ext cx="3070908" cy="716024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4F8C644D-E22E-6D3D-B2BE-F7B19F64649C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 rot="16200000" flipH="1">
            <a:off x="-3277001" y="-3246861"/>
            <a:ext cx="3233314" cy="5854440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F17AD1C9-2D17-4E36-3722-C4D7A8295181}"/>
              </a:ext>
            </a:extLst>
          </p:cNvPr>
          <p:cNvCxnSpPr>
            <a:cxnSpLocks/>
            <a:stCxn id="14" idx="2"/>
            <a:endCxn id="50" idx="0"/>
          </p:cNvCxnSpPr>
          <p:nvPr/>
        </p:nvCxnSpPr>
        <p:spPr>
          <a:xfrm rot="5400000">
            <a:off x="6578121" y="-2587150"/>
            <a:ext cx="3087731" cy="4184100"/>
          </a:xfrm>
          <a:prstGeom prst="bentConnector3">
            <a:avLst>
              <a:gd name="adj1" fmla="val 21620"/>
            </a:avLst>
          </a:prstGeom>
          <a:ln w="57150"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EE2F4189-6FF3-A776-D8DE-159E99981CB9}"/>
              </a:ext>
            </a:extLst>
          </p:cNvPr>
          <p:cNvCxnSpPr>
            <a:cxnSpLocks/>
            <a:stCxn id="16" idx="2"/>
            <a:endCxn id="50" idx="0"/>
          </p:cNvCxnSpPr>
          <p:nvPr/>
        </p:nvCxnSpPr>
        <p:spPr>
          <a:xfrm rot="5400000">
            <a:off x="9090255" y="-5074004"/>
            <a:ext cx="3062451" cy="9183088"/>
          </a:xfrm>
          <a:prstGeom prst="bentConnector3">
            <a:avLst>
              <a:gd name="adj1" fmla="val 50000"/>
            </a:avLst>
          </a:prstGeom>
          <a:ln w="57150"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74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D0FD116-AA44-B490-F649-5DD38988F4DE}"/>
              </a:ext>
            </a:extLst>
          </p:cNvPr>
          <p:cNvSpPr/>
          <p:nvPr/>
        </p:nvSpPr>
        <p:spPr>
          <a:xfrm>
            <a:off x="7030251" y="5017227"/>
            <a:ext cx="4104456" cy="1272117"/>
          </a:xfrm>
          <a:prstGeom prst="roundRect">
            <a:avLst/>
          </a:prstGeom>
          <a:solidFill>
            <a:srgbClr val="FFC000">
              <a:alpha val="1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3861F6FD-5CDF-23B0-1DF9-465690BF59D0}"/>
              </a:ext>
            </a:extLst>
          </p:cNvPr>
          <p:cNvSpPr/>
          <p:nvPr/>
        </p:nvSpPr>
        <p:spPr>
          <a:xfrm>
            <a:off x="7032104" y="3688833"/>
            <a:ext cx="4104456" cy="1272117"/>
          </a:xfrm>
          <a:prstGeom prst="roundRect">
            <a:avLst/>
          </a:prstGeom>
          <a:solidFill>
            <a:srgbClr val="FFC000">
              <a:alpha val="1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44633EC-4BAD-6318-9E6E-52346FC64880}"/>
              </a:ext>
            </a:extLst>
          </p:cNvPr>
          <p:cNvSpPr/>
          <p:nvPr/>
        </p:nvSpPr>
        <p:spPr>
          <a:xfrm>
            <a:off x="7032104" y="2348880"/>
            <a:ext cx="4104456" cy="1272117"/>
          </a:xfrm>
          <a:prstGeom prst="roundRect">
            <a:avLst/>
          </a:prstGeom>
          <a:solidFill>
            <a:srgbClr val="FFC000">
              <a:alpha val="1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de-DE"/>
              <a:t>S</a:t>
            </a:r>
            <a:r>
              <a:rPr kumimoji="1" lang="en-US" err="1"/>
              <a:t>ituation</a:t>
            </a:r>
            <a:r>
              <a:rPr kumimoji="1" lang="en-US"/>
              <a:t> </a:t>
            </a:r>
            <a:r>
              <a:rPr lang="en-US"/>
              <a:t>JIRA/OTRS</a:t>
            </a:r>
            <a:endParaRPr kumimoji="1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4"/>
          </p:nvPr>
        </p:nvSpPr>
        <p:spPr>
          <a:xfrm>
            <a:off x="467999" y="1424991"/>
            <a:ext cx="5436506" cy="1860509"/>
          </a:xfrm>
        </p:spPr>
        <p:txBody>
          <a:bodyPr/>
          <a:lstStyle/>
          <a:p>
            <a:pPr lvl="1" algn="just"/>
            <a:r>
              <a:rPr lang="en-GB"/>
              <a:t>Actual situation with “</a:t>
            </a:r>
            <a:r>
              <a:rPr lang="en-GB" u="sng"/>
              <a:t>one</a:t>
            </a:r>
            <a:r>
              <a:rPr lang="en-GB"/>
              <a:t>” label</a:t>
            </a:r>
          </a:p>
          <a:p>
            <a:pPr lvl="1" algn="just"/>
            <a:endParaRPr lang="en-GB"/>
          </a:p>
          <a:p>
            <a:pPr lvl="1"/>
            <a:endParaRPr lang="en-GB"/>
          </a:p>
          <a:p>
            <a:pPr algn="just"/>
            <a:endParaRPr lang="de-DE"/>
          </a:p>
          <a:p>
            <a:pPr lvl="2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7FDF9D-0128-B528-00E9-41CA1D5FF435}"/>
              </a:ext>
            </a:extLst>
          </p:cNvPr>
          <p:cNvSpPr/>
          <p:nvPr/>
        </p:nvSpPr>
        <p:spPr>
          <a:xfrm>
            <a:off x="5109035" y="4011761"/>
            <a:ext cx="1224136" cy="455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„</a:t>
            </a:r>
            <a:r>
              <a:rPr lang="de-DE" sz="1200" err="1"/>
              <a:t>TPS_team</a:t>
            </a:r>
            <a:r>
              <a:rPr lang="de-DE" sz="1200"/>
              <a:t>“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92FCBEF-AD96-434E-7417-E08FB8CCD188}"/>
              </a:ext>
            </a:extLst>
          </p:cNvPr>
          <p:cNvSpPr/>
          <p:nvPr/>
        </p:nvSpPr>
        <p:spPr>
          <a:xfrm>
            <a:off x="7258798" y="2542661"/>
            <a:ext cx="1440160" cy="4300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„</a:t>
            </a:r>
            <a:r>
              <a:rPr lang="de-DE" sz="1200" err="1"/>
              <a:t>TPS_team_XYZ</a:t>
            </a:r>
            <a:r>
              <a:rPr lang="de-DE" sz="1200"/>
              <a:t>“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5E634867-6AA4-8E61-4C36-7619AC2C05F9}"/>
              </a:ext>
            </a:extLst>
          </p:cNvPr>
          <p:cNvCxnSpPr>
            <a:cxnSpLocks/>
            <a:stCxn id="34" idx="3"/>
            <a:endCxn id="37" idx="1"/>
          </p:cNvCxnSpPr>
          <p:nvPr/>
        </p:nvCxnSpPr>
        <p:spPr>
          <a:xfrm flipV="1">
            <a:off x="6333171" y="2757703"/>
            <a:ext cx="925627" cy="148181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AC82B8DE-15A5-68B4-A189-B27EE54C5074}"/>
              </a:ext>
            </a:extLst>
          </p:cNvPr>
          <p:cNvSpPr/>
          <p:nvPr/>
        </p:nvSpPr>
        <p:spPr>
          <a:xfrm>
            <a:off x="7258653" y="5226398"/>
            <a:ext cx="1440160" cy="455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„</a:t>
            </a:r>
            <a:r>
              <a:rPr lang="de-DE" sz="1200" err="1"/>
              <a:t>TPS_team_SoC</a:t>
            </a:r>
            <a:r>
              <a:rPr lang="de-DE" sz="1200"/>
              <a:t>“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CA5922D-4E25-5146-E352-6C4A96DBDAF1}"/>
              </a:ext>
            </a:extLst>
          </p:cNvPr>
          <p:cNvSpPr/>
          <p:nvPr/>
        </p:nvSpPr>
        <p:spPr>
          <a:xfrm>
            <a:off x="7258653" y="3883288"/>
            <a:ext cx="1440160" cy="455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„</a:t>
            </a:r>
            <a:r>
              <a:rPr lang="de-DE" sz="1200" err="1"/>
              <a:t>TPS_team_MCU</a:t>
            </a:r>
            <a:r>
              <a:rPr lang="de-DE" sz="1200"/>
              <a:t>“</a:t>
            </a:r>
          </a:p>
        </p:txBody>
      </p: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33EFE20A-7BC3-DBA8-FEBD-F1373B8116B1}"/>
              </a:ext>
            </a:extLst>
          </p:cNvPr>
          <p:cNvCxnSpPr>
            <a:cxnSpLocks/>
            <a:stCxn id="34" idx="3"/>
            <a:endCxn id="43" idx="1"/>
          </p:cNvCxnSpPr>
          <p:nvPr/>
        </p:nvCxnSpPr>
        <p:spPr>
          <a:xfrm>
            <a:off x="6333171" y="4239516"/>
            <a:ext cx="925482" cy="121463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6B50A76C-F683-F8A2-3D80-127EFD23C0A3}"/>
              </a:ext>
            </a:extLst>
          </p:cNvPr>
          <p:cNvCxnSpPr>
            <a:cxnSpLocks/>
            <a:stCxn id="43" idx="3"/>
            <a:endCxn id="69" idx="1"/>
          </p:cNvCxnSpPr>
          <p:nvPr/>
        </p:nvCxnSpPr>
        <p:spPr>
          <a:xfrm>
            <a:off x="8698813" y="5454153"/>
            <a:ext cx="853571" cy="18546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77A9A9EF-DBFC-37FF-B000-49A0F8FC8762}"/>
              </a:ext>
            </a:extLst>
          </p:cNvPr>
          <p:cNvCxnSpPr>
            <a:cxnSpLocks/>
            <a:stCxn id="46" idx="3"/>
            <a:endCxn id="103" idx="1"/>
          </p:cNvCxnSpPr>
          <p:nvPr/>
        </p:nvCxnSpPr>
        <p:spPr>
          <a:xfrm>
            <a:off x="8698813" y="4111043"/>
            <a:ext cx="853571" cy="20073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CF8DCB79-FFCC-13A0-2AAA-A31DEEB6D61F}"/>
              </a:ext>
            </a:extLst>
          </p:cNvPr>
          <p:cNvCxnSpPr>
            <a:cxnSpLocks/>
            <a:stCxn id="34" idx="3"/>
            <a:endCxn id="46" idx="1"/>
          </p:cNvCxnSpPr>
          <p:nvPr/>
        </p:nvCxnSpPr>
        <p:spPr>
          <a:xfrm flipV="1">
            <a:off x="6333171" y="4111043"/>
            <a:ext cx="925482" cy="1284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9D601AD5-4E94-A3B7-EF94-990E63F5D262}"/>
              </a:ext>
            </a:extLst>
          </p:cNvPr>
          <p:cNvSpPr/>
          <p:nvPr/>
        </p:nvSpPr>
        <p:spPr>
          <a:xfrm>
            <a:off x="9552384" y="5059473"/>
            <a:ext cx="1370487" cy="1160297"/>
          </a:xfrm>
          <a:prstGeom prst="rect">
            <a:avLst/>
          </a:prstGeom>
          <a:solidFill>
            <a:srgbClr val="4471A9">
              <a:alpha val="3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err="1"/>
              <a:t>SoC</a:t>
            </a:r>
            <a:r>
              <a:rPr lang="de-DE"/>
              <a:t> Team</a:t>
            </a:r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0DEA5AC-7B6B-33E7-5F84-966501AF7307}"/>
              </a:ext>
            </a:extLst>
          </p:cNvPr>
          <p:cNvSpPr/>
          <p:nvPr/>
        </p:nvSpPr>
        <p:spPr>
          <a:xfrm>
            <a:off x="9765228" y="5976178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8DCC5C8-FB7B-2066-37F2-C9352731817D}"/>
              </a:ext>
            </a:extLst>
          </p:cNvPr>
          <p:cNvSpPr/>
          <p:nvPr/>
        </p:nvSpPr>
        <p:spPr>
          <a:xfrm>
            <a:off x="9749585" y="5394559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48ECB0-39D5-9A31-2A84-3458E993DC45}"/>
              </a:ext>
            </a:extLst>
          </p:cNvPr>
          <p:cNvSpPr/>
          <p:nvPr/>
        </p:nvSpPr>
        <p:spPr>
          <a:xfrm>
            <a:off x="9765228" y="5646031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2</a:t>
            </a:r>
          </a:p>
        </p:txBody>
      </p: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1C7ABA3D-6B6F-C27D-70CB-21BF10F3350D}"/>
              </a:ext>
            </a:extLst>
          </p:cNvPr>
          <p:cNvCxnSpPr>
            <a:cxnSpLocks/>
            <a:stCxn id="37" idx="3"/>
            <a:endCxn id="107" idx="1"/>
          </p:cNvCxnSpPr>
          <p:nvPr/>
        </p:nvCxnSpPr>
        <p:spPr>
          <a:xfrm>
            <a:off x="8698958" y="2757703"/>
            <a:ext cx="853426" cy="22815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FFBCCFB-236A-4B41-6945-766960E6A074}"/>
              </a:ext>
            </a:extLst>
          </p:cNvPr>
          <p:cNvSpPr/>
          <p:nvPr/>
        </p:nvSpPr>
        <p:spPr>
          <a:xfrm>
            <a:off x="9552384" y="3731633"/>
            <a:ext cx="1370487" cy="1160297"/>
          </a:xfrm>
          <a:prstGeom prst="rect">
            <a:avLst/>
          </a:prstGeom>
          <a:solidFill>
            <a:srgbClr val="4471A9">
              <a:alpha val="3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MCU Team</a:t>
            </a:r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E60B494-C656-C55B-9F06-651CFF08F32B}"/>
              </a:ext>
            </a:extLst>
          </p:cNvPr>
          <p:cNvSpPr/>
          <p:nvPr/>
        </p:nvSpPr>
        <p:spPr>
          <a:xfrm>
            <a:off x="9765228" y="4648338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n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DB5C3D7-2DA7-F345-D8E5-6AF5DC588829}"/>
              </a:ext>
            </a:extLst>
          </p:cNvPr>
          <p:cNvSpPr/>
          <p:nvPr/>
        </p:nvSpPr>
        <p:spPr>
          <a:xfrm>
            <a:off x="9749585" y="4066719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1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EBC322D-9011-D240-C239-BF1BC5BA8C3D}"/>
              </a:ext>
            </a:extLst>
          </p:cNvPr>
          <p:cNvSpPr/>
          <p:nvPr/>
        </p:nvSpPr>
        <p:spPr>
          <a:xfrm>
            <a:off x="9765228" y="4318191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2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9E9FBCD-7438-6499-00DC-FA2807287AC2}"/>
              </a:ext>
            </a:extLst>
          </p:cNvPr>
          <p:cNvSpPr/>
          <p:nvPr/>
        </p:nvSpPr>
        <p:spPr>
          <a:xfrm>
            <a:off x="9552384" y="2405711"/>
            <a:ext cx="1370487" cy="1160297"/>
          </a:xfrm>
          <a:prstGeom prst="rect">
            <a:avLst/>
          </a:prstGeom>
          <a:solidFill>
            <a:srgbClr val="4471A9">
              <a:alpha val="3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XYZ Team</a:t>
            </a:r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2FFE5F6-E8D6-EB10-A4F1-90EE94979CB5}"/>
              </a:ext>
            </a:extLst>
          </p:cNvPr>
          <p:cNvSpPr/>
          <p:nvPr/>
        </p:nvSpPr>
        <p:spPr>
          <a:xfrm>
            <a:off x="9765228" y="3322416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n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34A0457-232F-0624-5F1A-BB73EC19CB0E}"/>
              </a:ext>
            </a:extLst>
          </p:cNvPr>
          <p:cNvSpPr/>
          <p:nvPr/>
        </p:nvSpPr>
        <p:spPr>
          <a:xfrm>
            <a:off x="9749585" y="2740797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1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74E9CBD-F1BF-332B-07E7-2602900CCF39}"/>
              </a:ext>
            </a:extLst>
          </p:cNvPr>
          <p:cNvSpPr/>
          <p:nvPr/>
        </p:nvSpPr>
        <p:spPr>
          <a:xfrm>
            <a:off x="9765228" y="2992269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2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0EF208F1-A993-4C16-3B77-AE368422FF8C}"/>
              </a:ext>
            </a:extLst>
          </p:cNvPr>
          <p:cNvSpPr/>
          <p:nvPr/>
        </p:nvSpPr>
        <p:spPr>
          <a:xfrm>
            <a:off x="657061" y="3975106"/>
            <a:ext cx="1224136" cy="455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„</a:t>
            </a:r>
            <a:r>
              <a:rPr lang="de-DE" sz="1200" err="1"/>
              <a:t>TPS_team</a:t>
            </a:r>
            <a:r>
              <a:rPr lang="de-DE" sz="1200"/>
              <a:t>“</a:t>
            </a:r>
          </a:p>
        </p:txBody>
      </p:sp>
      <p:cxnSp>
        <p:nvCxnSpPr>
          <p:cNvPr id="144" name="Connector: Elbow 143">
            <a:extLst>
              <a:ext uri="{FF2B5EF4-FFF2-40B4-BE49-F238E27FC236}">
                <a16:creationId xmlns:a16="http://schemas.microsoft.com/office/drawing/2014/main" id="{881C70CC-3B43-CF6C-2BDC-A028FD8E603F}"/>
              </a:ext>
            </a:extLst>
          </p:cNvPr>
          <p:cNvCxnSpPr>
            <a:cxnSpLocks/>
            <a:stCxn id="139" idx="3"/>
            <a:endCxn id="148" idx="1"/>
          </p:cNvCxnSpPr>
          <p:nvPr/>
        </p:nvCxnSpPr>
        <p:spPr>
          <a:xfrm>
            <a:off x="1881197" y="4202861"/>
            <a:ext cx="787900" cy="145430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771DB005-D40A-829C-7A0E-3A8103A0BF95}"/>
              </a:ext>
            </a:extLst>
          </p:cNvPr>
          <p:cNvSpPr/>
          <p:nvPr/>
        </p:nvSpPr>
        <p:spPr>
          <a:xfrm>
            <a:off x="2669097" y="5077015"/>
            <a:ext cx="1370487" cy="1160297"/>
          </a:xfrm>
          <a:prstGeom prst="rect">
            <a:avLst/>
          </a:prstGeom>
          <a:solidFill>
            <a:srgbClr val="4471A9">
              <a:alpha val="3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err="1"/>
              <a:t>SoC</a:t>
            </a:r>
            <a:r>
              <a:rPr lang="de-DE"/>
              <a:t> Team</a:t>
            </a:r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C74ADC7-7E0D-038A-7167-F9C7578BF1EE}"/>
              </a:ext>
            </a:extLst>
          </p:cNvPr>
          <p:cNvSpPr/>
          <p:nvPr/>
        </p:nvSpPr>
        <p:spPr>
          <a:xfrm>
            <a:off x="2881941" y="5993720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n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E49ED3-A861-0A2B-0394-18F742DBC853}"/>
              </a:ext>
            </a:extLst>
          </p:cNvPr>
          <p:cNvSpPr/>
          <p:nvPr/>
        </p:nvSpPr>
        <p:spPr>
          <a:xfrm>
            <a:off x="2866298" y="5412101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1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EE0CDAA3-AC8E-E50F-56E9-088CD09B9D28}"/>
              </a:ext>
            </a:extLst>
          </p:cNvPr>
          <p:cNvSpPr/>
          <p:nvPr/>
        </p:nvSpPr>
        <p:spPr>
          <a:xfrm>
            <a:off x="2881941" y="5663573"/>
            <a:ext cx="939284" cy="172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Member 2</a:t>
            </a:r>
          </a:p>
        </p:txBody>
      </p:sp>
      <p:sp>
        <p:nvSpPr>
          <p:cNvPr id="188" name="テキスト プレースホルダー 3">
            <a:extLst>
              <a:ext uri="{FF2B5EF4-FFF2-40B4-BE49-F238E27FC236}">
                <a16:creationId xmlns:a16="http://schemas.microsoft.com/office/drawing/2014/main" id="{E0026E47-EA34-A86E-8B7E-B4E170B7E5B9}"/>
              </a:ext>
            </a:extLst>
          </p:cNvPr>
          <p:cNvSpPr txBox="1">
            <a:spLocks/>
          </p:cNvSpPr>
          <p:nvPr/>
        </p:nvSpPr>
        <p:spPr>
          <a:xfrm>
            <a:off x="5015880" y="1422665"/>
            <a:ext cx="5436506" cy="20533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en-GB"/>
              <a:t>New situation with “</a:t>
            </a:r>
            <a:r>
              <a:rPr lang="en-GB" u="sng"/>
              <a:t>more</a:t>
            </a:r>
            <a:r>
              <a:rPr lang="en-GB"/>
              <a:t>” teams needs a “hierarchy” with “sublabels”. Existing/old “</a:t>
            </a:r>
            <a:r>
              <a:rPr lang="en-GB" err="1"/>
              <a:t>TPS_team</a:t>
            </a:r>
            <a:r>
              <a:rPr lang="en-GB"/>
              <a:t>” tickets need to be migrated to new label (“</a:t>
            </a:r>
            <a:r>
              <a:rPr lang="en-GB" err="1"/>
              <a:t>TPS_team_SoC</a:t>
            </a:r>
            <a:r>
              <a:rPr lang="en-GB"/>
              <a:t>”).</a:t>
            </a:r>
          </a:p>
          <a:p>
            <a:pPr lvl="1"/>
            <a:endParaRPr lang="en-GB"/>
          </a:p>
          <a:p>
            <a:pPr algn="just"/>
            <a:endParaRPr lang="de-DE"/>
          </a:p>
          <a:p>
            <a:pPr lvl="2"/>
            <a:endParaRPr lang="en-US"/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4C75A85-4FD9-BDE6-CC98-DFBD411A497C}"/>
              </a:ext>
            </a:extLst>
          </p:cNvPr>
          <p:cNvCxnSpPr/>
          <p:nvPr/>
        </p:nvCxnSpPr>
        <p:spPr>
          <a:xfrm>
            <a:off x="4871864" y="1842185"/>
            <a:ext cx="0" cy="4343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80545B-5D8F-B2C0-EB62-66CF025135FC}"/>
              </a:ext>
            </a:extLst>
          </p:cNvPr>
          <p:cNvCxnSpPr>
            <a:cxnSpLocks/>
          </p:cNvCxnSpPr>
          <p:nvPr/>
        </p:nvCxnSpPr>
        <p:spPr>
          <a:xfrm>
            <a:off x="5881278" y="3304050"/>
            <a:ext cx="838451" cy="7626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A63546-785F-86A3-BA5D-CE72D42B07A0}"/>
              </a:ext>
            </a:extLst>
          </p:cNvPr>
          <p:cNvSpPr/>
          <p:nvPr/>
        </p:nvSpPr>
        <p:spPr>
          <a:xfrm>
            <a:off x="5111513" y="2402551"/>
            <a:ext cx="1560549" cy="132908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de-DE" sz="1000" err="1"/>
              <a:t>Automated</a:t>
            </a:r>
            <a:r>
              <a:rPr lang="de-DE" sz="1000"/>
              <a:t> </a:t>
            </a:r>
            <a:r>
              <a:rPr lang="de-DE" sz="1000" err="1"/>
              <a:t>deceision</a:t>
            </a:r>
            <a:r>
              <a:rPr lang="de-DE" sz="1000"/>
              <a:t> </a:t>
            </a:r>
            <a:r>
              <a:rPr lang="de-DE" sz="1000" err="1"/>
              <a:t>for</a:t>
            </a:r>
            <a:r>
              <a:rPr lang="de-DE" sz="1000"/>
              <a:t> „</a:t>
            </a:r>
            <a:r>
              <a:rPr lang="de-DE" sz="1000" err="1"/>
              <a:t>sublabels</a:t>
            </a:r>
            <a:r>
              <a:rPr lang="de-DE" sz="1000"/>
              <a:t>“ </a:t>
            </a:r>
            <a:r>
              <a:rPr lang="de-DE" sz="1000" err="1"/>
              <a:t>based</a:t>
            </a:r>
            <a:r>
              <a:rPr lang="de-DE" sz="1000"/>
              <a:t> on </a:t>
            </a:r>
            <a:r>
              <a:rPr lang="de-DE" sz="1000" err="1"/>
              <a:t>component</a:t>
            </a:r>
            <a:r>
              <a:rPr lang="de-DE" sz="1000"/>
              <a:t>: </a:t>
            </a:r>
            <a:endParaRPr lang="en-US"/>
          </a:p>
          <a:p>
            <a:pPr marL="171450" indent="-171450">
              <a:buFontTx/>
              <a:buChar char="-"/>
            </a:pPr>
            <a:r>
              <a:rPr lang="de-DE" sz="1000"/>
              <a:t>R-Car</a:t>
            </a:r>
            <a:endParaRPr lang="de-DE" sz="1000">
              <a:cs typeface="Arial"/>
            </a:endParaRPr>
          </a:p>
          <a:p>
            <a:pPr marL="171450" indent="-171450">
              <a:buFontTx/>
              <a:buChar char="-"/>
            </a:pPr>
            <a:r>
              <a:rPr lang="de-DE" sz="1000"/>
              <a:t>RH850</a:t>
            </a:r>
          </a:p>
          <a:p>
            <a:pPr marL="171450" indent="-171450">
              <a:buFontTx/>
              <a:buChar char="-"/>
            </a:pPr>
            <a:r>
              <a:rPr lang="de-DE" sz="1000"/>
              <a:t>…</a:t>
            </a:r>
            <a:endParaRPr lang="en-US" sz="1000"/>
          </a:p>
          <a:p>
            <a:pPr marL="171450" indent="-171450">
              <a:buFontTx/>
              <a:buChar char="-"/>
            </a:pPr>
            <a:r>
              <a:rPr lang="en-US" sz="1000"/>
              <a:t>XYZ</a:t>
            </a:r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60838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99609" y="455512"/>
            <a:ext cx="4313068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1. SOC issues list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9E07A3A3-654D-53C4-0734-33244F136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379457"/>
              </p:ext>
            </p:extLst>
          </p:nvPr>
        </p:nvGraphicFramePr>
        <p:xfrm>
          <a:off x="149247" y="1248507"/>
          <a:ext cx="11808291" cy="32203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6157">
                  <a:extLst>
                    <a:ext uri="{9D8B030D-6E8A-4147-A177-3AD203B41FA5}">
                      <a16:colId xmlns:a16="http://schemas.microsoft.com/office/drawing/2014/main" val="2156867420"/>
                    </a:ext>
                  </a:extLst>
                </a:gridCol>
                <a:gridCol w="10652134">
                  <a:extLst>
                    <a:ext uri="{9D8B030D-6E8A-4147-A177-3AD203B41FA5}">
                      <a16:colId xmlns:a16="http://schemas.microsoft.com/office/drawing/2014/main" val="4284360536"/>
                    </a:ext>
                  </a:extLst>
                </a:gridCol>
              </a:tblGrid>
              <a:tr h="347899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76160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How do we work with </a:t>
                      </a:r>
                      <a:r>
                        <a:rPr lang="en-US" sz="1400" err="1"/>
                        <a:t>Disti</a:t>
                      </a:r>
                      <a:r>
                        <a:rPr lang="en-US" sz="1400"/>
                        <a:t> in REE and other regions? Who is opening the tickets ? Do we create Project per customer or per </a:t>
                      </a:r>
                      <a:r>
                        <a:rPr lang="en-US" sz="1400" err="1"/>
                        <a:t>Disti</a:t>
                      </a:r>
                      <a:r>
                        <a:rPr lang="en-US" sz="140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7746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Need to strengthen alignment: Info sharing, doc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54062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Direct ticket assignment. No dedicated labels or statistic. missing transparency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309711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Work with distributors. Need closer alignment with BPs and check NDAs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28163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kumimoji="1" lang="en-US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384090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7532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591794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0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424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99609" y="455512"/>
            <a:ext cx="4313068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2. MCU issues list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9E07A3A3-654D-53C4-0734-33244F136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11245"/>
              </p:ext>
            </p:extLst>
          </p:nvPr>
        </p:nvGraphicFramePr>
        <p:xfrm>
          <a:off x="149247" y="1248507"/>
          <a:ext cx="11808291" cy="3568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2504">
                  <a:extLst>
                    <a:ext uri="{9D8B030D-6E8A-4147-A177-3AD203B41FA5}">
                      <a16:colId xmlns:a16="http://schemas.microsoft.com/office/drawing/2014/main" val="2156867420"/>
                    </a:ext>
                  </a:extLst>
                </a:gridCol>
                <a:gridCol w="1313896">
                  <a:extLst>
                    <a:ext uri="{9D8B030D-6E8A-4147-A177-3AD203B41FA5}">
                      <a16:colId xmlns:a16="http://schemas.microsoft.com/office/drawing/2014/main" val="958297869"/>
                    </a:ext>
                  </a:extLst>
                </a:gridCol>
                <a:gridCol w="9391891">
                  <a:extLst>
                    <a:ext uri="{9D8B030D-6E8A-4147-A177-3AD203B41FA5}">
                      <a16:colId xmlns:a16="http://schemas.microsoft.com/office/drawing/2014/main" val="4284360536"/>
                    </a:ext>
                  </a:extLst>
                </a:gridCol>
              </a:tblGrid>
              <a:tr h="347899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76160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/>
                        <a:t>Antonio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Need to define model for the tickets distribution between FAEs (FAE operation model)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Ticket distribution per customer to related FAE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Ticket distribution per SME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Ticket distribution per Product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54062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Missing common ticket tool and Knowledge Base (OTRS and JIRA, Team Support)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309711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Need to strengthen alignment: Info sharing, doc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28163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How to handle SPAM mails?  (OTRS uses a special Queue, so that they are not counted in the statistic)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384090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Is JIRA able to create user-defined "reminders"? ( OTRS use various user-defined pending status to support the agent)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7532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591794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0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882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99609" y="455512"/>
            <a:ext cx="4313068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5. General issues list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9E07A3A3-654D-53C4-0734-33244F136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682413"/>
              </p:ext>
            </p:extLst>
          </p:nvPr>
        </p:nvGraphicFramePr>
        <p:xfrm>
          <a:off x="149247" y="1248507"/>
          <a:ext cx="11808291" cy="2453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6157">
                  <a:extLst>
                    <a:ext uri="{9D8B030D-6E8A-4147-A177-3AD203B41FA5}">
                      <a16:colId xmlns:a16="http://schemas.microsoft.com/office/drawing/2014/main" val="2156867420"/>
                    </a:ext>
                  </a:extLst>
                </a:gridCol>
                <a:gridCol w="10652134">
                  <a:extLst>
                    <a:ext uri="{9D8B030D-6E8A-4147-A177-3AD203B41FA5}">
                      <a16:colId xmlns:a16="http://schemas.microsoft.com/office/drawing/2014/main" val="4284360536"/>
                    </a:ext>
                  </a:extLst>
                </a:gridCol>
              </a:tblGrid>
              <a:tr h="347899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76160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Missing coordination for the initiative “Global FAE community”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54062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Distributed MCAL support (MCAL support team using JIRAs ASR, GASG and OTRS)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309711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r>
                        <a:rPr lang="en-US" sz="1400"/>
                        <a:t>i5.3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Missing general ticketing tool for all products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384090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75327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591794"/>
                  </a:ext>
                </a:extLst>
              </a:tr>
              <a:tr h="34789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0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944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99609" y="455512"/>
            <a:ext cx="6240342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Proposal on the next steps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3D598D-97F5-3212-7DC7-9514E19694F8}"/>
              </a:ext>
            </a:extLst>
          </p:cNvPr>
          <p:cNvSpPr/>
          <p:nvPr/>
        </p:nvSpPr>
        <p:spPr>
          <a:xfrm>
            <a:off x="9889587" y="233913"/>
            <a:ext cx="2067951" cy="443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16.09.2022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F0C77BE2-1EDD-4B42-DD4B-CD6697259DC3}"/>
              </a:ext>
            </a:extLst>
          </p:cNvPr>
          <p:cNvSpPr txBox="1">
            <a:spLocks/>
          </p:cNvSpPr>
          <p:nvPr/>
        </p:nvSpPr>
        <p:spPr>
          <a:xfrm>
            <a:off x="319710" y="1295824"/>
            <a:ext cx="8294225" cy="2262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/>
              <a:t>Proposal: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400"/>
              <a:t>Define and initiate project (phases of the project)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400"/>
              <a:t>Define </a:t>
            </a:r>
            <a:r>
              <a:rPr lang="en-US" sz="1400" b="1" err="1">
                <a:solidFill>
                  <a:schemeClr val="tx2"/>
                </a:solidFill>
              </a:rPr>
              <a:t>prio</a:t>
            </a:r>
            <a:r>
              <a:rPr lang="en-US" sz="1400" b="1">
                <a:solidFill>
                  <a:schemeClr val="tx2"/>
                </a:solidFill>
              </a:rPr>
              <a:t> of the scope coverage </a:t>
            </a:r>
            <a:r>
              <a:rPr lang="en-US" sz="1400"/>
              <a:t>(ref to the issue list)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400"/>
              <a:t>Define and agree on the </a:t>
            </a:r>
            <a:r>
              <a:rPr lang="en-US" sz="1400" b="1">
                <a:solidFill>
                  <a:schemeClr val="tx2"/>
                </a:solidFill>
              </a:rPr>
              <a:t>budget</a:t>
            </a:r>
            <a:r>
              <a:rPr lang="en-US" sz="1400" b="1"/>
              <a:t> </a:t>
            </a:r>
            <a:r>
              <a:rPr lang="en-US" sz="1400"/>
              <a:t>of the project, phases of the project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400"/>
              <a:t>Define </a:t>
            </a:r>
            <a:r>
              <a:rPr lang="en-US" sz="1400" b="1">
                <a:solidFill>
                  <a:schemeClr val="tx2"/>
                </a:solidFill>
              </a:rPr>
              <a:t>working</a:t>
            </a:r>
            <a:r>
              <a:rPr lang="en-US" sz="1400"/>
              <a:t> </a:t>
            </a:r>
            <a:r>
              <a:rPr lang="en-US" sz="1400" b="1">
                <a:solidFill>
                  <a:schemeClr val="tx2"/>
                </a:solidFill>
              </a:rPr>
              <a:t>groups for each phase </a:t>
            </a:r>
            <a:r>
              <a:rPr lang="en-US" sz="1400"/>
              <a:t>of the project (steering come and working level or 2 in 1)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400"/>
              <a:t>Define </a:t>
            </a:r>
            <a:r>
              <a:rPr lang="en-US" sz="1400" b="1">
                <a:solidFill>
                  <a:schemeClr val="tx2"/>
                </a:solidFill>
              </a:rPr>
              <a:t>schedule</a:t>
            </a:r>
            <a:r>
              <a:rPr lang="en-US" sz="1400"/>
              <a:t> </a:t>
            </a:r>
            <a:r>
              <a:rPr lang="en-US" sz="1400" b="1">
                <a:solidFill>
                  <a:schemeClr val="tx2"/>
                </a:solidFill>
              </a:rPr>
              <a:t>for each phase </a:t>
            </a:r>
            <a:r>
              <a:rPr lang="en-US" sz="1400"/>
              <a:t>of the project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400"/>
              <a:t>Kick off activity (hold kick off meeting)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AutoNum type="arabicPeriod"/>
            </a:pPr>
            <a:r>
              <a:rPr lang="en-US" sz="1400"/>
              <a:t>Communication </a:t>
            </a:r>
            <a:r>
              <a:rPr lang="en-US" sz="1400" err="1"/>
              <a:t>mng</a:t>
            </a:r>
            <a:r>
              <a:rPr lang="en-US" sz="1400"/>
              <a:t>: setup re-occurring meetings and coordination of the activities </a:t>
            </a:r>
          </a:p>
        </p:txBody>
      </p:sp>
    </p:spTree>
    <p:extLst>
      <p:ext uri="{BB962C8B-B14F-4D97-AF65-F5344CB8AC3E}">
        <p14:creationId xmlns:p14="http://schemas.microsoft.com/office/powerpoint/2010/main" val="857912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プレースホルダー 5" descr="屋外, ストリート, 交通, 光 が含まれている画像&#10;&#10;自動的に生成された説明">
            <a:extLst>
              <a:ext uri="{FF2B5EF4-FFF2-40B4-BE49-F238E27FC236}">
                <a16:creationId xmlns:a16="http://schemas.microsoft.com/office/drawing/2014/main" id="{D0BF8220-5A76-469F-A721-16287097CB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" b="4296"/>
          <a:stretch>
            <a:fillRect/>
          </a:stretch>
        </p:blipFill>
        <p:spPr/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AE6B75-404A-4668-9B1C-C018566041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964065"/>
          </a:xfrm>
        </p:spPr>
        <p:txBody>
          <a:bodyPr/>
          <a:lstStyle/>
          <a:p>
            <a:r>
              <a:rPr kumimoji="1" lang="en-US" altLang="ja-JP" cap="all"/>
              <a:t>2. MCU</a:t>
            </a:r>
          </a:p>
        </p:txBody>
      </p:sp>
    </p:spTree>
    <p:extLst>
      <p:ext uri="{BB962C8B-B14F-4D97-AF65-F5344CB8AC3E}">
        <p14:creationId xmlns:p14="http://schemas.microsoft.com/office/powerpoint/2010/main" val="92324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85541" y="124856"/>
            <a:ext cx="9686926" cy="8863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i2.1 </a:t>
            </a:r>
            <a:r>
              <a:rPr lang="en-US" sz="3200"/>
              <a:t>Need to define model for the tickets distribution between FAEs (FAE operation model)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87DD93-194F-635E-BF26-EC7E6BF4948A}"/>
              </a:ext>
            </a:extLst>
          </p:cNvPr>
          <p:cNvSpPr txBox="1">
            <a:spLocks/>
          </p:cNvSpPr>
          <p:nvPr/>
        </p:nvSpPr>
        <p:spPr>
          <a:xfrm>
            <a:off x="184688" y="1231005"/>
            <a:ext cx="188352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b="1">
                <a:solidFill>
                  <a:schemeClr val="tx2"/>
                </a:solidFill>
              </a:rPr>
              <a:t>Option 1: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tx2"/>
                </a:solidFill>
              </a:rPr>
              <a:t>“Groom FAE</a:t>
            </a:r>
            <a:r>
              <a:rPr lang="en-US" sz="1400"/>
              <a:t>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9EAD1-B2B2-5BB4-BEC5-CF4B9239B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93" y="4034471"/>
            <a:ext cx="1653844" cy="738664"/>
          </a:xfrm>
          <a:prstGeom prst="rect">
            <a:avLst/>
          </a:prstGeom>
          <a:solidFill>
            <a:srgbClr val="F3F2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sng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hlinkClick r:id="rId2" tooltip="https://renesasgroup.sharepoint.com/:x:/r/sites/abu-sales-home/_layouts/15/doc.aspx?sourcedoc=%7b4ced9ebc-c7a2-4a4d-8071-73b97c55b000%7d&amp;file=220215%20fse_fae%20customer%20responsibility.xlsx&amp;action=default&amp;mobileredirect=true"/>
              </a:rPr>
              <a:t> 220215 FSE_FAE Customer Responsibility.xlsx</a:t>
            </a: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0F9E9A1-11AE-F732-C5DB-B75D1A52239E}"/>
              </a:ext>
            </a:extLst>
          </p:cNvPr>
          <p:cNvCxnSpPr>
            <a:cxnSpLocks/>
          </p:cNvCxnSpPr>
          <p:nvPr/>
        </p:nvCxnSpPr>
        <p:spPr>
          <a:xfrm>
            <a:off x="6400795" y="1222410"/>
            <a:ext cx="0" cy="5034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E5A49F7-A782-CE62-3FE6-F5BFC397B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21" y="1795332"/>
            <a:ext cx="781586" cy="61937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8135A1-0DFD-6A6A-BBBC-53984ABC514F}"/>
              </a:ext>
            </a:extLst>
          </p:cNvPr>
          <p:cNvSpPr/>
          <p:nvPr/>
        </p:nvSpPr>
        <p:spPr>
          <a:xfrm>
            <a:off x="2426703" y="3025386"/>
            <a:ext cx="1031445" cy="43088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FAE prime</a:t>
            </a:r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D51DAFB0-B94B-DF7A-8696-30975810676C}"/>
              </a:ext>
            </a:extLst>
          </p:cNvPr>
          <p:cNvSpPr txBox="1">
            <a:spLocks/>
          </p:cNvSpPr>
          <p:nvPr/>
        </p:nvSpPr>
        <p:spPr>
          <a:xfrm>
            <a:off x="6602433" y="1155508"/>
            <a:ext cx="158026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 b="1">
                <a:solidFill>
                  <a:schemeClr val="tx2"/>
                </a:solidFill>
              </a:rPr>
              <a:t>Option 2: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tx2"/>
                </a:solidFill>
              </a:rPr>
              <a:t>Directly to SME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AA682D-11C5-CD8F-580A-7DBE9508A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233" y="2592424"/>
            <a:ext cx="919631" cy="333464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CCD826-B4F4-8B76-D787-46BFC805CB8B}"/>
              </a:ext>
            </a:extLst>
          </p:cNvPr>
          <p:cNvCxnSpPr>
            <a:cxnSpLocks/>
          </p:cNvCxnSpPr>
          <p:nvPr/>
        </p:nvCxnSpPr>
        <p:spPr>
          <a:xfrm flipH="1">
            <a:off x="3427334" y="2379055"/>
            <a:ext cx="37511" cy="64633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226154F9-6D76-0530-E1A1-ACAF676694F2}"/>
              </a:ext>
            </a:extLst>
          </p:cNvPr>
          <p:cNvSpPr txBox="1">
            <a:spLocks/>
          </p:cNvSpPr>
          <p:nvPr/>
        </p:nvSpPr>
        <p:spPr>
          <a:xfrm>
            <a:off x="3675261" y="1852371"/>
            <a:ext cx="211821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Registered user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Or generic e-mail address (queue)</a:t>
            </a:r>
          </a:p>
        </p:txBody>
      </p: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6AACB829-28F3-026E-CA48-88A3ECC629E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547899" y="2418354"/>
            <a:ext cx="795750" cy="418314"/>
          </a:xfrm>
          <a:prstGeom prst="curvedConnector3">
            <a:avLst>
              <a:gd name="adj1" fmla="val 50000"/>
            </a:avLst>
          </a:prstGeom>
          <a:ln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Graphic 38" descr="List with solid fill">
            <a:extLst>
              <a:ext uri="{FF2B5EF4-FFF2-40B4-BE49-F238E27FC236}">
                <a16:creationId xmlns:a16="http://schemas.microsoft.com/office/drawing/2014/main" id="{A62D92C7-E72F-10DD-CAB6-F43E6C89C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1100" y="3032963"/>
            <a:ext cx="914400" cy="914400"/>
          </a:xfrm>
          <a:prstGeom prst="rect">
            <a:avLst/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FB76F424-EEEF-D16E-E703-965505889B01}"/>
              </a:ext>
            </a:extLst>
          </p:cNvPr>
          <p:cNvSpPr/>
          <p:nvPr/>
        </p:nvSpPr>
        <p:spPr>
          <a:xfrm>
            <a:off x="2426703" y="3547235"/>
            <a:ext cx="1031445" cy="43088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FAE deputy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50C5988-7E35-53FF-3104-4514A3ADAD72}"/>
              </a:ext>
            </a:extLst>
          </p:cNvPr>
          <p:cNvSpPr/>
          <p:nvPr/>
        </p:nvSpPr>
        <p:spPr>
          <a:xfrm>
            <a:off x="2426703" y="4417568"/>
            <a:ext cx="1000629" cy="43088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FAE SME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CE5FD6B-3580-D2F8-1CB3-04398C85B7A9}"/>
              </a:ext>
            </a:extLst>
          </p:cNvPr>
          <p:cNvCxnSpPr>
            <a:cxnSpLocks/>
            <a:stCxn id="44" idx="2"/>
            <a:endCxn id="45" idx="0"/>
          </p:cNvCxnSpPr>
          <p:nvPr/>
        </p:nvCxnSpPr>
        <p:spPr>
          <a:xfrm flipH="1">
            <a:off x="2927018" y="3978122"/>
            <a:ext cx="15408" cy="4394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E2E36F8-E793-4916-3D81-1FADC51FD6DF}"/>
              </a:ext>
            </a:extLst>
          </p:cNvPr>
          <p:cNvCxnSpPr>
            <a:cxnSpLocks/>
          </p:cNvCxnSpPr>
          <p:nvPr/>
        </p:nvCxnSpPr>
        <p:spPr>
          <a:xfrm>
            <a:off x="2942425" y="4857211"/>
            <a:ext cx="0" cy="36190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Inhaltsplatzhalter 3">
            <a:extLst>
              <a:ext uri="{FF2B5EF4-FFF2-40B4-BE49-F238E27FC236}">
                <a16:creationId xmlns:a16="http://schemas.microsoft.com/office/drawing/2014/main" id="{FF630F09-5136-90DB-BE88-B4EB59F422EC}"/>
              </a:ext>
            </a:extLst>
          </p:cNvPr>
          <p:cNvSpPr txBox="1">
            <a:spLocks/>
          </p:cNvSpPr>
          <p:nvPr/>
        </p:nvSpPr>
        <p:spPr>
          <a:xfrm>
            <a:off x="956348" y="2229772"/>
            <a:ext cx="165384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Phone call or not to use personal e-mail?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F18A266-FE99-F0C3-31EC-16C085E21054}"/>
              </a:ext>
            </a:extLst>
          </p:cNvPr>
          <p:cNvSpPr txBox="1"/>
          <p:nvPr/>
        </p:nvSpPr>
        <p:spPr>
          <a:xfrm>
            <a:off x="2691502" y="5015095"/>
            <a:ext cx="501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endParaRPr lang="en-US" sz="3600"/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90E32DC2-2A73-174E-F07C-9A5FDEC0A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7718" y="1795332"/>
            <a:ext cx="781586" cy="619370"/>
          </a:xfrm>
          <a:prstGeom prst="rect">
            <a:avLst/>
          </a:prstGeom>
        </p:spPr>
      </p:pic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09BFE3D7-9763-DDFA-5A3F-F0154BD7E887}"/>
              </a:ext>
            </a:extLst>
          </p:cNvPr>
          <p:cNvSpPr/>
          <p:nvPr/>
        </p:nvSpPr>
        <p:spPr>
          <a:xfrm>
            <a:off x="6536431" y="2925888"/>
            <a:ext cx="1031445" cy="43088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FAE prime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EF346BD5-A199-0833-31F6-80D46B7D4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628" y="2662681"/>
            <a:ext cx="919631" cy="333464"/>
          </a:xfrm>
          <a:prstGeom prst="rect">
            <a:avLst/>
          </a:prstGeom>
        </p:spPr>
      </p:pic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1400237-86B7-91D8-9537-6F7F94067ED0}"/>
              </a:ext>
            </a:extLst>
          </p:cNvPr>
          <p:cNvCxnSpPr>
            <a:cxnSpLocks/>
          </p:cNvCxnSpPr>
          <p:nvPr/>
        </p:nvCxnSpPr>
        <p:spPr>
          <a:xfrm flipH="1">
            <a:off x="9250984" y="3014119"/>
            <a:ext cx="442644" cy="142918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Inhaltsplatzhalter 3">
            <a:extLst>
              <a:ext uri="{FF2B5EF4-FFF2-40B4-BE49-F238E27FC236}">
                <a16:creationId xmlns:a16="http://schemas.microsoft.com/office/drawing/2014/main" id="{76FCA1C9-A90C-EA91-06B6-6D4C9BFDF117}"/>
              </a:ext>
            </a:extLst>
          </p:cNvPr>
          <p:cNvSpPr txBox="1">
            <a:spLocks/>
          </p:cNvSpPr>
          <p:nvPr/>
        </p:nvSpPr>
        <p:spPr>
          <a:xfrm>
            <a:off x="9993958" y="1852371"/>
            <a:ext cx="211821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Registered user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Or generic e-mail address (queue)</a:t>
            </a:r>
          </a:p>
        </p:txBody>
      </p: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809FE9FA-5CF1-A2FB-1C77-4A0EA2B15651}"/>
              </a:ext>
            </a:extLst>
          </p:cNvPr>
          <p:cNvCxnSpPr>
            <a:cxnSpLocks/>
            <a:stCxn id="96" idx="0"/>
          </p:cNvCxnSpPr>
          <p:nvPr/>
        </p:nvCxnSpPr>
        <p:spPr>
          <a:xfrm rot="5400000" flipH="1" flipV="1">
            <a:off x="8068757" y="3209647"/>
            <a:ext cx="2187930" cy="227912"/>
          </a:xfrm>
          <a:prstGeom prst="curvedConnector3">
            <a:avLst>
              <a:gd name="adj1" fmla="val 38427"/>
            </a:avLst>
          </a:prstGeom>
          <a:ln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02FC947E-B550-EFA9-8961-30F17540674E}"/>
              </a:ext>
            </a:extLst>
          </p:cNvPr>
          <p:cNvSpPr/>
          <p:nvPr/>
        </p:nvSpPr>
        <p:spPr>
          <a:xfrm>
            <a:off x="6536431" y="3447737"/>
            <a:ext cx="1031445" cy="43088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FAE deputy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9A364EF-58B3-B020-6CF1-D8F92A664358}"/>
              </a:ext>
            </a:extLst>
          </p:cNvPr>
          <p:cNvSpPr/>
          <p:nvPr/>
        </p:nvSpPr>
        <p:spPr>
          <a:xfrm>
            <a:off x="8548451" y="4417568"/>
            <a:ext cx="1000629" cy="43088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FAE SME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75A30D53-77E6-2F07-4EA8-0F3662B22F36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8631816" y="3633221"/>
            <a:ext cx="416950" cy="78434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CD6F40C-FD50-9D72-59DD-1CD3CCF06557}"/>
              </a:ext>
            </a:extLst>
          </p:cNvPr>
          <p:cNvCxnSpPr>
            <a:cxnSpLocks/>
            <a:stCxn id="96" idx="2"/>
          </p:cNvCxnSpPr>
          <p:nvPr/>
        </p:nvCxnSpPr>
        <p:spPr>
          <a:xfrm>
            <a:off x="9048766" y="4848455"/>
            <a:ext cx="0" cy="42693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Inhaltsplatzhalter 3">
            <a:extLst>
              <a:ext uri="{FF2B5EF4-FFF2-40B4-BE49-F238E27FC236}">
                <a16:creationId xmlns:a16="http://schemas.microsoft.com/office/drawing/2014/main" id="{06163D1A-E68F-5A99-824F-403591467101}"/>
              </a:ext>
            </a:extLst>
          </p:cNvPr>
          <p:cNvSpPr txBox="1">
            <a:spLocks/>
          </p:cNvSpPr>
          <p:nvPr/>
        </p:nvSpPr>
        <p:spPr>
          <a:xfrm>
            <a:off x="7445648" y="2174876"/>
            <a:ext cx="165384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Phone call or not to use personal e-mail?</a:t>
            </a:r>
          </a:p>
        </p:txBody>
      </p:sp>
      <p:sp>
        <p:nvSpPr>
          <p:cNvPr id="105" name="Right Brace 104">
            <a:extLst>
              <a:ext uri="{FF2B5EF4-FFF2-40B4-BE49-F238E27FC236}">
                <a16:creationId xmlns:a16="http://schemas.microsoft.com/office/drawing/2014/main" id="{D1DDCA8A-51C4-3726-92D9-D6C4A207CAA4}"/>
              </a:ext>
            </a:extLst>
          </p:cNvPr>
          <p:cNvSpPr/>
          <p:nvPr/>
        </p:nvSpPr>
        <p:spPr>
          <a:xfrm>
            <a:off x="7500923" y="2742094"/>
            <a:ext cx="360211" cy="13738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nhaltsplatzhalter 3">
            <a:extLst>
              <a:ext uri="{FF2B5EF4-FFF2-40B4-BE49-F238E27FC236}">
                <a16:creationId xmlns:a16="http://schemas.microsoft.com/office/drawing/2014/main" id="{0A0CB7DE-28C7-D6E7-9640-738D61BBDF1A}"/>
              </a:ext>
            </a:extLst>
          </p:cNvPr>
          <p:cNvSpPr txBox="1">
            <a:spLocks/>
          </p:cNvSpPr>
          <p:nvPr/>
        </p:nvSpPr>
        <p:spPr>
          <a:xfrm>
            <a:off x="7905048" y="3232293"/>
            <a:ext cx="125464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400"/>
              <a:t>Watchers </a:t>
            </a:r>
            <a:br>
              <a:rPr lang="en-US" sz="1400"/>
            </a:br>
            <a:r>
              <a:rPr lang="en-US" sz="1400"/>
              <a:t>of the tickets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05D63ED-093B-5659-FAF2-441B5517F7B6}"/>
              </a:ext>
            </a:extLst>
          </p:cNvPr>
          <p:cNvSpPr txBox="1"/>
          <p:nvPr/>
        </p:nvSpPr>
        <p:spPr>
          <a:xfrm>
            <a:off x="8797842" y="5041694"/>
            <a:ext cx="501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128858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85541" y="124856"/>
            <a:ext cx="9686926" cy="8863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i2.1 </a:t>
            </a:r>
            <a:r>
              <a:rPr lang="en-US" sz="3200"/>
              <a:t>Need to define model for the tickets distribution between FAEs (FAE operation model)</a:t>
            </a:r>
          </a:p>
        </p:txBody>
      </p:sp>
      <p:sp>
        <p:nvSpPr>
          <p:cNvPr id="92" name="Inhaltsplatzhalter 3">
            <a:extLst>
              <a:ext uri="{FF2B5EF4-FFF2-40B4-BE49-F238E27FC236}">
                <a16:creationId xmlns:a16="http://schemas.microsoft.com/office/drawing/2014/main" id="{76FCA1C9-A90C-EA91-06B6-6D4C9BFDF117}"/>
              </a:ext>
            </a:extLst>
          </p:cNvPr>
          <p:cNvSpPr txBox="1">
            <a:spLocks/>
          </p:cNvSpPr>
          <p:nvPr/>
        </p:nvSpPr>
        <p:spPr>
          <a:xfrm>
            <a:off x="202661" y="1429250"/>
            <a:ext cx="9088600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Each case has to cover most comment cases for the customer support (</a:t>
            </a:r>
            <a:r>
              <a:rPr lang="en-US" sz="1400" err="1"/>
              <a:t>Aprox</a:t>
            </a:r>
            <a:r>
              <a:rPr lang="en-US" sz="1400"/>
              <a:t> 990%)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Scalability to consider:</a:t>
            </a:r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Customer</a:t>
            </a:r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Product</a:t>
            </a:r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SME (I-shape or T-shape specialist)</a:t>
            </a:r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Region (</a:t>
            </a:r>
            <a:r>
              <a:rPr lang="en-US" sz="1400" err="1"/>
              <a:t>ree</a:t>
            </a:r>
            <a:r>
              <a:rPr lang="en-US" sz="1400"/>
              <a:t>, REA, RECN, REL, REA)</a:t>
            </a:r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lvl="3" indent="0">
              <a:lnSpc>
                <a:spcPct val="100000"/>
              </a:lnSpc>
              <a:spcAft>
                <a:spcPts val="0"/>
              </a:spcAft>
              <a:buNone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80429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プレースホルダー 5" descr="屋外, ストリート, 交通, 光 が含まれている画像&#10;&#10;自動的に生成された説明">
            <a:extLst>
              <a:ext uri="{FF2B5EF4-FFF2-40B4-BE49-F238E27FC236}">
                <a16:creationId xmlns:a16="http://schemas.microsoft.com/office/drawing/2014/main" id="{D0BF8220-5A76-469F-A721-16287097CB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" b="4296"/>
          <a:stretch>
            <a:fillRect/>
          </a:stretch>
        </p:blipFill>
        <p:spPr/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AE6B75-404A-4668-9B1C-C018566041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964065"/>
          </a:xfrm>
        </p:spPr>
        <p:txBody>
          <a:bodyPr/>
          <a:lstStyle/>
          <a:p>
            <a:r>
              <a:rPr kumimoji="1" lang="en-US" altLang="ja-JP" cap="all"/>
              <a:t>OTS migration</a:t>
            </a:r>
          </a:p>
        </p:txBody>
      </p:sp>
    </p:spTree>
    <p:extLst>
      <p:ext uri="{BB962C8B-B14F-4D97-AF65-F5344CB8AC3E}">
        <p14:creationId xmlns:p14="http://schemas.microsoft.com/office/powerpoint/2010/main" val="1897560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499" y="566362"/>
            <a:ext cx="11244575" cy="443198"/>
          </a:xfrm>
        </p:spPr>
        <p:txBody>
          <a:bodyPr/>
          <a:lstStyle/>
          <a:p>
            <a:r>
              <a:rPr lang="en-US" altLang="ja-JP"/>
              <a:t>OTRS migration – Schedule</a:t>
            </a:r>
            <a:endParaRPr lang="en-US" sz="2000" cap="all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1D5D85B3-DE4F-483A-A07D-5342F2E51714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17-08-2022</a:t>
            </a:r>
            <a:endParaRPr kumimoji="1" lang="ja-JP" altLang="en-US" sz="1400"/>
          </a:p>
        </p:txBody>
      </p:sp>
      <p:graphicFrame>
        <p:nvGraphicFramePr>
          <p:cNvPr id="7" name="表 5">
            <a:extLst>
              <a:ext uri="{FF2B5EF4-FFF2-40B4-BE49-F238E27FC236}">
                <a16:creationId xmlns:a16="http://schemas.microsoft.com/office/drawing/2014/main" id="{82902579-226D-42F6-9E64-4E3C45A83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053743"/>
              </p:ext>
            </p:extLst>
          </p:nvPr>
        </p:nvGraphicFramePr>
        <p:xfrm>
          <a:off x="533402" y="2804123"/>
          <a:ext cx="10704727" cy="3520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912">
                  <a:extLst>
                    <a:ext uri="{9D8B030D-6E8A-4147-A177-3AD203B41FA5}">
                      <a16:colId xmlns:a16="http://schemas.microsoft.com/office/drawing/2014/main" val="3837013393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3836767194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1494562779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892322555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906038930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2091466919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3203123080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2743254770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588784941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2777093133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1566879449"/>
                    </a:ext>
                  </a:extLst>
                </a:gridCol>
                <a:gridCol w="631746">
                  <a:extLst>
                    <a:ext uri="{9D8B030D-6E8A-4147-A177-3AD203B41FA5}">
                      <a16:colId xmlns:a16="http://schemas.microsoft.com/office/drawing/2014/main" val="1877041679"/>
                    </a:ext>
                  </a:extLst>
                </a:gridCol>
                <a:gridCol w="626496">
                  <a:extLst>
                    <a:ext uri="{9D8B030D-6E8A-4147-A177-3AD203B41FA5}">
                      <a16:colId xmlns:a16="http://schemas.microsoft.com/office/drawing/2014/main" val="3298143736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2343891104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2220376484"/>
                    </a:ext>
                  </a:extLst>
                </a:gridCol>
                <a:gridCol w="629121">
                  <a:extLst>
                    <a:ext uri="{9D8B030D-6E8A-4147-A177-3AD203B41FA5}">
                      <a16:colId xmlns:a16="http://schemas.microsoft.com/office/drawing/2014/main" val="658399704"/>
                    </a:ext>
                  </a:extLst>
                </a:gridCol>
              </a:tblGrid>
              <a:tr h="355192">
                <a:tc>
                  <a:txBody>
                    <a:bodyPr/>
                    <a:lstStyle/>
                    <a:p>
                      <a:endParaRPr kumimoji="1" lang="ja-JP" altLang="en-US" sz="14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/>
                        <a:t>July 2022</a:t>
                      </a:r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1" lang="en-US" altLang="ja-JP" sz="1200"/>
                        <a:t>August 2022</a:t>
                      </a:r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200"/>
                        <a:t>September 2022</a:t>
                      </a:r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200"/>
                        <a:t>October 2022</a:t>
                      </a:r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44308"/>
                  </a:ext>
                </a:extLst>
              </a:tr>
              <a:tr h="332260">
                <a:tc>
                  <a:txBody>
                    <a:bodyPr/>
                    <a:lstStyle/>
                    <a:p>
                      <a:r>
                        <a:rPr kumimoji="1" lang="en-US" altLang="ja-JP" sz="1400"/>
                        <a:t>Activity</a:t>
                      </a:r>
                      <a:endParaRPr kumimoji="1" lang="ja-JP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CW29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CW30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CW31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CW32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CW33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CW34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CW35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CW36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CW37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CW38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CW39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CW40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CW41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CW42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CW43</a:t>
                      </a:r>
                      <a:endParaRPr kumimoji="1" lang="ja-JP" alt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659589"/>
                  </a:ext>
                </a:extLst>
              </a:tr>
              <a:tr h="1111725">
                <a:tc>
                  <a:txBody>
                    <a:bodyPr/>
                    <a:lstStyle/>
                    <a:p>
                      <a:r>
                        <a:rPr kumimoji="1" lang="en-US" altLang="ja-JP" sz="1200" b="0"/>
                        <a:t>Bosch </a:t>
                      </a:r>
                    </a:p>
                    <a:p>
                      <a:r>
                        <a:rPr kumimoji="1" lang="en-US" altLang="ja-JP" sz="1200" b="0" err="1"/>
                        <a:t>Unicon</a:t>
                      </a:r>
                      <a:r>
                        <a:rPr kumimoji="1" lang="en-US" altLang="ja-JP" sz="1200" b="0"/>
                        <a:t> </a:t>
                      </a:r>
                      <a:br>
                        <a:rPr kumimoji="1" lang="en-US" altLang="ja-JP" sz="1200" b="0"/>
                      </a:br>
                      <a:r>
                        <a:rPr kumimoji="1" lang="en-US" altLang="ja-JP" sz="1200" b="0" err="1"/>
                        <a:t>Unimind</a:t>
                      </a:r>
                      <a:endParaRPr kumimoji="1" lang="ja-JP" altLang="en-US" sz="1200" b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758342"/>
                  </a:ext>
                </a:extLst>
              </a:tr>
              <a:tr h="1721300">
                <a:tc>
                  <a:txBody>
                    <a:bodyPr/>
                    <a:lstStyle/>
                    <a:p>
                      <a:r>
                        <a:rPr kumimoji="1" lang="en-US" altLang="ja-JP" sz="1200"/>
                        <a:t>“One for all” Project</a:t>
                      </a:r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53937"/>
                  </a:ext>
                </a:extLst>
              </a:tr>
            </a:tbl>
          </a:graphicData>
        </a:graphic>
      </p:graphicFrame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F8EFA9F3-18F0-411B-BE8A-717512A24EE8}"/>
              </a:ext>
            </a:extLst>
          </p:cNvPr>
          <p:cNvSpPr txBox="1"/>
          <p:nvPr/>
        </p:nvSpPr>
        <p:spPr>
          <a:xfrm>
            <a:off x="7479719" y="5697841"/>
            <a:ext cx="2014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>
                <a:solidFill>
                  <a:srgbClr val="000000"/>
                </a:solidFill>
                <a:effectLst/>
                <a:ea typeface="メイリオ"/>
                <a:cs typeface="+mn-cs"/>
              </a:rPr>
              <a:t>?potential JIRA PRD migration </a:t>
            </a:r>
            <a:br>
              <a:rPr kumimoji="1" lang="en-US" altLang="ja-JP" sz="1000">
                <a:solidFill>
                  <a:srgbClr val="000000"/>
                </a:solidFill>
                <a:effectLst/>
                <a:ea typeface="メイリオ"/>
                <a:cs typeface="+mn-cs"/>
              </a:rPr>
            </a:br>
            <a:r>
              <a:rPr kumimoji="1" lang="en-US" altLang="ja-JP" sz="1000">
                <a:solidFill>
                  <a:srgbClr val="000000"/>
                </a:solidFill>
                <a:effectLst/>
                <a:ea typeface="メイリオ"/>
                <a:cs typeface="+mn-cs"/>
              </a:rPr>
              <a:t>from OTRS</a:t>
            </a: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cxnSp>
        <p:nvCxnSpPr>
          <p:cNvPr id="195" name="直線矢印コネクタ 194">
            <a:extLst>
              <a:ext uri="{FF2B5EF4-FFF2-40B4-BE49-F238E27FC236}">
                <a16:creationId xmlns:a16="http://schemas.microsoft.com/office/drawing/2014/main" id="{A2599EA9-A3F1-4531-B7FC-E39A68750FF0}"/>
              </a:ext>
            </a:extLst>
          </p:cNvPr>
          <p:cNvCxnSpPr>
            <a:cxnSpLocks/>
          </p:cNvCxnSpPr>
          <p:nvPr/>
        </p:nvCxnSpPr>
        <p:spPr>
          <a:xfrm>
            <a:off x="1836669" y="3641725"/>
            <a:ext cx="2180053" cy="14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3" name="直線矢印コネクタ 202">
            <a:extLst>
              <a:ext uri="{FF2B5EF4-FFF2-40B4-BE49-F238E27FC236}">
                <a16:creationId xmlns:a16="http://schemas.microsoft.com/office/drawing/2014/main" id="{7274DB54-2F4D-4844-A93F-0AF47A11E4AD}"/>
              </a:ext>
            </a:extLst>
          </p:cNvPr>
          <p:cNvCxnSpPr>
            <a:cxnSpLocks/>
          </p:cNvCxnSpPr>
          <p:nvPr/>
        </p:nvCxnSpPr>
        <p:spPr>
          <a:xfrm flipV="1">
            <a:off x="4572000" y="4223840"/>
            <a:ext cx="361146" cy="8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F1F067FB-652F-4041-B3F6-6A617CB183DE}"/>
              </a:ext>
            </a:extLst>
          </p:cNvPr>
          <p:cNvSpPr txBox="1"/>
          <p:nvPr/>
        </p:nvSpPr>
        <p:spPr>
          <a:xfrm>
            <a:off x="2043232" y="3683398"/>
            <a:ext cx="1682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Define Support Structure</a:t>
            </a:r>
            <a:endParaRPr kumimoji="1" lang="ja-JP" altLang="en-US" sz="4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cxnSp>
        <p:nvCxnSpPr>
          <p:cNvPr id="140" name="直線矢印コネクタ 139">
            <a:extLst>
              <a:ext uri="{FF2B5EF4-FFF2-40B4-BE49-F238E27FC236}">
                <a16:creationId xmlns:a16="http://schemas.microsoft.com/office/drawing/2014/main" id="{4AE45E07-7E4F-4480-992D-950E29B47E7F}"/>
              </a:ext>
            </a:extLst>
          </p:cNvPr>
          <p:cNvCxnSpPr>
            <a:cxnSpLocks/>
          </p:cNvCxnSpPr>
          <p:nvPr/>
        </p:nvCxnSpPr>
        <p:spPr>
          <a:xfrm flipV="1">
            <a:off x="1836669" y="4651045"/>
            <a:ext cx="3125539" cy="143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BD6A903E-8F88-4308-AA68-8EE78ED35054}"/>
              </a:ext>
            </a:extLst>
          </p:cNvPr>
          <p:cNvSpPr txBox="1"/>
          <p:nvPr/>
        </p:nvSpPr>
        <p:spPr>
          <a:xfrm>
            <a:off x="1979011" y="4665652"/>
            <a:ext cx="2025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メイリオ"/>
              </a:rPr>
              <a:t>POC1 for basic requirements:</a:t>
            </a:r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</a:endParaRPr>
          </a:p>
          <a:p>
            <a:pPr>
              <a:defRPr/>
            </a:pPr>
            <a:r>
              <a:rPr kumimoji="1" lang="en-US" altLang="ja-JP" sz="1000">
                <a:solidFill>
                  <a:srgbClr val="000000"/>
                </a:solidFill>
                <a:ea typeface="メイリオ"/>
              </a:rPr>
              <a:t>1. e-mail communication for registered/unregistered users</a:t>
            </a:r>
          </a:p>
          <a:p>
            <a:pPr>
              <a:defRPr/>
            </a:pPr>
            <a:r>
              <a:rPr kumimoji="1" lang="en-US" altLang="ja-JP" sz="1000">
                <a:solidFill>
                  <a:srgbClr val="000000"/>
                </a:solidFill>
                <a:ea typeface="メイリオ"/>
              </a:rPr>
              <a:t>2. OAuth 2.0</a:t>
            </a:r>
          </a:p>
          <a:p>
            <a:pPr>
              <a:defRPr/>
            </a:pPr>
            <a:r>
              <a:rPr kumimoji="1" lang="en-US" altLang="ja-JP" sz="1000">
                <a:solidFill>
                  <a:srgbClr val="000000"/>
                </a:solidFill>
                <a:ea typeface="メイリオ"/>
              </a:rPr>
              <a:t>3. Connect few e-mail queues to one JIRA Project</a:t>
            </a:r>
          </a:p>
        </p:txBody>
      </p:sp>
      <p:sp>
        <p:nvSpPr>
          <p:cNvPr id="106" name="ひし形 105">
            <a:extLst>
              <a:ext uri="{FF2B5EF4-FFF2-40B4-BE49-F238E27FC236}">
                <a16:creationId xmlns:a16="http://schemas.microsoft.com/office/drawing/2014/main" id="{DA005CA1-997B-4846-B1BE-54CABDF1EDFB}"/>
              </a:ext>
            </a:extLst>
          </p:cNvPr>
          <p:cNvSpPr/>
          <p:nvPr/>
        </p:nvSpPr>
        <p:spPr>
          <a:xfrm>
            <a:off x="4856171" y="4121723"/>
            <a:ext cx="218084" cy="2286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メイリオ"/>
              <a:cs typeface="+mn-cs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BDFA3A1-99E6-4FB1-91E9-AD05B72CB345}"/>
              </a:ext>
            </a:extLst>
          </p:cNvPr>
          <p:cNvSpPr txBox="1"/>
          <p:nvPr/>
        </p:nvSpPr>
        <p:spPr>
          <a:xfrm>
            <a:off x="4399257" y="6378596"/>
            <a:ext cx="439824" cy="2308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メイリオ"/>
                <a:cs typeface="+mn-cs"/>
              </a:rPr>
              <a:t>Now</a:t>
            </a:r>
            <a:endParaRPr kumimoji="1" lang="ja-JP" altLang="en-US" sz="9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cxnSp>
        <p:nvCxnSpPr>
          <p:cNvPr id="143" name="直線矢印コネクタ 142">
            <a:extLst>
              <a:ext uri="{FF2B5EF4-FFF2-40B4-BE49-F238E27FC236}">
                <a16:creationId xmlns:a16="http://schemas.microsoft.com/office/drawing/2014/main" id="{F188B182-1CF3-45E6-9C06-4CCDE05015C0}"/>
              </a:ext>
            </a:extLst>
          </p:cNvPr>
          <p:cNvCxnSpPr>
            <a:cxnSpLocks/>
            <a:stCxn id="107" idx="0"/>
          </p:cNvCxnSpPr>
          <p:nvPr/>
        </p:nvCxnSpPr>
        <p:spPr>
          <a:xfrm flipV="1">
            <a:off x="4619169" y="3444241"/>
            <a:ext cx="31054" cy="2934355"/>
          </a:xfrm>
          <a:prstGeom prst="straightConnector1">
            <a:avLst/>
          </a:prstGeom>
          <a:ln>
            <a:solidFill>
              <a:srgbClr val="00B05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線矢印コネクタ 138">
            <a:extLst>
              <a:ext uri="{FF2B5EF4-FFF2-40B4-BE49-F238E27FC236}">
                <a16:creationId xmlns:a16="http://schemas.microsoft.com/office/drawing/2014/main" id="{23B19EF2-CC6A-4700-B808-6E0C036C7225}"/>
              </a:ext>
            </a:extLst>
          </p:cNvPr>
          <p:cNvCxnSpPr>
            <a:cxnSpLocks/>
          </p:cNvCxnSpPr>
          <p:nvPr/>
        </p:nvCxnSpPr>
        <p:spPr>
          <a:xfrm flipV="1">
            <a:off x="7495436" y="6073678"/>
            <a:ext cx="2486764" cy="194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8D017ABC-ABA2-47DC-B760-420E5864B1B1}"/>
              </a:ext>
            </a:extLst>
          </p:cNvPr>
          <p:cNvCxnSpPr>
            <a:cxnSpLocks/>
          </p:cNvCxnSpPr>
          <p:nvPr/>
        </p:nvCxnSpPr>
        <p:spPr>
          <a:xfrm flipH="1">
            <a:off x="7470036" y="5205993"/>
            <a:ext cx="9683" cy="88956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線矢印コネクタ 157">
            <a:extLst>
              <a:ext uri="{FF2B5EF4-FFF2-40B4-BE49-F238E27FC236}">
                <a16:creationId xmlns:a16="http://schemas.microsoft.com/office/drawing/2014/main" id="{692CA401-AFB4-4F68-88E8-BA8C0C2C022E}"/>
              </a:ext>
            </a:extLst>
          </p:cNvPr>
          <p:cNvCxnSpPr>
            <a:cxnSpLocks/>
          </p:cNvCxnSpPr>
          <p:nvPr/>
        </p:nvCxnSpPr>
        <p:spPr>
          <a:xfrm>
            <a:off x="4014696" y="3664954"/>
            <a:ext cx="0" cy="249276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矢印: ストライプ 125">
            <a:extLst>
              <a:ext uri="{FF2B5EF4-FFF2-40B4-BE49-F238E27FC236}">
                <a16:creationId xmlns:a16="http://schemas.microsoft.com/office/drawing/2014/main" id="{0D65B797-8BC4-BD85-509A-288514E2AA6A}"/>
              </a:ext>
            </a:extLst>
          </p:cNvPr>
          <p:cNvSpPr/>
          <p:nvPr/>
        </p:nvSpPr>
        <p:spPr>
          <a:xfrm>
            <a:off x="4972789" y="3429000"/>
            <a:ext cx="1220265" cy="378325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/>
              <a:t>Confluence materials update</a:t>
            </a:r>
            <a:endParaRPr kumimoji="1" lang="ja-JP" altLang="en-US" sz="800"/>
          </a:p>
        </p:txBody>
      </p:sp>
      <p:cxnSp>
        <p:nvCxnSpPr>
          <p:cNvPr id="160" name="直線矢印コネクタ 159">
            <a:extLst>
              <a:ext uri="{FF2B5EF4-FFF2-40B4-BE49-F238E27FC236}">
                <a16:creationId xmlns:a16="http://schemas.microsoft.com/office/drawing/2014/main" id="{921114D5-4C1B-375E-2B67-1F0FEC835C5F}"/>
              </a:ext>
            </a:extLst>
          </p:cNvPr>
          <p:cNvCxnSpPr>
            <a:cxnSpLocks/>
          </p:cNvCxnSpPr>
          <p:nvPr/>
        </p:nvCxnSpPr>
        <p:spPr>
          <a:xfrm flipV="1">
            <a:off x="4014696" y="3607736"/>
            <a:ext cx="950517" cy="17785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 Placeholder 3">
            <a:extLst>
              <a:ext uri="{FF2B5EF4-FFF2-40B4-BE49-F238E27FC236}">
                <a16:creationId xmlns:a16="http://schemas.microsoft.com/office/drawing/2014/main" id="{A839A0B3-3A31-A6D7-05BD-395B53DF6BB9}"/>
              </a:ext>
            </a:extLst>
          </p:cNvPr>
          <p:cNvSpPr txBox="1">
            <a:spLocks/>
          </p:cNvSpPr>
          <p:nvPr/>
        </p:nvSpPr>
        <p:spPr>
          <a:xfrm>
            <a:off x="4728922" y="1009751"/>
            <a:ext cx="1998096" cy="234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400" b="1">
                <a:solidFill>
                  <a:schemeClr val="tx2"/>
                </a:solidFill>
              </a:rPr>
              <a:t>Support over OTRS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BE4FB10-FDE4-2320-8BFD-AC33F5A2B309}"/>
              </a:ext>
            </a:extLst>
          </p:cNvPr>
          <p:cNvCxnSpPr>
            <a:cxnSpLocks/>
          </p:cNvCxnSpPr>
          <p:nvPr/>
        </p:nvCxnSpPr>
        <p:spPr>
          <a:xfrm flipH="1">
            <a:off x="4020391" y="1284296"/>
            <a:ext cx="779748" cy="3653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 Placeholder 3">
            <a:extLst>
              <a:ext uri="{FF2B5EF4-FFF2-40B4-BE49-F238E27FC236}">
                <a16:creationId xmlns:a16="http://schemas.microsoft.com/office/drawing/2014/main" id="{5967B3FF-9C18-0E85-CA72-DFF5EE71AF84}"/>
              </a:ext>
            </a:extLst>
          </p:cNvPr>
          <p:cNvSpPr txBox="1">
            <a:spLocks/>
          </p:cNvSpPr>
          <p:nvPr/>
        </p:nvSpPr>
        <p:spPr>
          <a:xfrm>
            <a:off x="1680421" y="1624370"/>
            <a:ext cx="4226552" cy="10103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2" indent="0">
              <a:buNone/>
            </a:pPr>
            <a:r>
              <a:rPr lang="en-US" sz="1400" b="1"/>
              <a:t>Dedicated support</a:t>
            </a:r>
          </a:p>
          <a:p>
            <a:pPr lvl="2"/>
            <a:r>
              <a:rPr lang="en-US" sz="1400"/>
              <a:t>Major customers</a:t>
            </a:r>
          </a:p>
          <a:p>
            <a:pPr lvl="2"/>
            <a:r>
              <a:rPr lang="en-US" sz="1400"/>
              <a:t>On-board to existing customer portals/projects</a:t>
            </a:r>
          </a:p>
          <a:p>
            <a:pPr lvl="2"/>
            <a:r>
              <a:rPr lang="en-US" sz="1400"/>
              <a:t>Example: Bosch </a:t>
            </a:r>
            <a:r>
              <a:rPr lang="en-US" sz="1400" err="1"/>
              <a:t>Unimind</a:t>
            </a:r>
            <a:r>
              <a:rPr lang="en-US" sz="1400"/>
              <a:t>, </a:t>
            </a:r>
            <a:r>
              <a:rPr lang="en-US" sz="1400" err="1"/>
              <a:t>Unicon</a:t>
            </a:r>
            <a:r>
              <a:rPr lang="en-US" sz="1400"/>
              <a:t> </a:t>
            </a:r>
          </a:p>
        </p:txBody>
      </p:sp>
      <p:sp>
        <p:nvSpPr>
          <p:cNvPr id="182" name="Text Placeholder 3">
            <a:extLst>
              <a:ext uri="{FF2B5EF4-FFF2-40B4-BE49-F238E27FC236}">
                <a16:creationId xmlns:a16="http://schemas.microsoft.com/office/drawing/2014/main" id="{0AFE976E-751F-2B08-B5EF-82BAFC49A61F}"/>
              </a:ext>
            </a:extLst>
          </p:cNvPr>
          <p:cNvSpPr txBox="1">
            <a:spLocks/>
          </p:cNvSpPr>
          <p:nvPr/>
        </p:nvSpPr>
        <p:spPr>
          <a:xfrm>
            <a:off x="6968904" y="1670731"/>
            <a:ext cx="4226552" cy="10103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2" indent="0">
              <a:buNone/>
            </a:pPr>
            <a:r>
              <a:rPr lang="en-US" sz="1400" b="1"/>
              <a:t>General support</a:t>
            </a:r>
          </a:p>
          <a:p>
            <a:pPr lvl="2"/>
            <a:r>
              <a:rPr lang="en-US" sz="1400"/>
              <a:t>Following customers, potential customers</a:t>
            </a:r>
          </a:p>
          <a:p>
            <a:pPr lvl="2"/>
            <a:r>
              <a:rPr lang="en-US" sz="1400"/>
              <a:t>“One for all” portal/project</a:t>
            </a:r>
          </a:p>
          <a:p>
            <a:pPr lvl="2"/>
            <a:r>
              <a:rPr lang="en-US" sz="1400"/>
              <a:t>Example: MCDC support for Renesas Rulz</a:t>
            </a:r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301E2245-3C08-2818-606C-02B89B4FE69F}"/>
              </a:ext>
            </a:extLst>
          </p:cNvPr>
          <p:cNvCxnSpPr>
            <a:cxnSpLocks/>
          </p:cNvCxnSpPr>
          <p:nvPr/>
        </p:nvCxnSpPr>
        <p:spPr>
          <a:xfrm>
            <a:off x="6400800" y="1299415"/>
            <a:ext cx="639083" cy="36572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線矢印コネクタ 202">
            <a:extLst>
              <a:ext uri="{FF2B5EF4-FFF2-40B4-BE49-F238E27FC236}">
                <a16:creationId xmlns:a16="http://schemas.microsoft.com/office/drawing/2014/main" id="{B389AC2B-5223-40F5-456C-DADCD283F79A}"/>
              </a:ext>
            </a:extLst>
          </p:cNvPr>
          <p:cNvCxnSpPr>
            <a:cxnSpLocks/>
          </p:cNvCxnSpPr>
          <p:nvPr/>
        </p:nvCxnSpPr>
        <p:spPr>
          <a:xfrm>
            <a:off x="4014696" y="3897178"/>
            <a:ext cx="475258" cy="90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" name="テキスト ボックス 135">
            <a:extLst>
              <a:ext uri="{FF2B5EF4-FFF2-40B4-BE49-F238E27FC236}">
                <a16:creationId xmlns:a16="http://schemas.microsoft.com/office/drawing/2014/main" id="{D93754FB-3DE7-0257-9447-76FBA14729BB}"/>
              </a:ext>
            </a:extLst>
          </p:cNvPr>
          <p:cNvSpPr txBox="1"/>
          <p:nvPr/>
        </p:nvSpPr>
        <p:spPr>
          <a:xfrm>
            <a:off x="3761648" y="3930289"/>
            <a:ext cx="81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JIRA DEV  </a:t>
            </a:r>
            <a:b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</a:b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deployment</a:t>
            </a:r>
            <a:endParaRPr kumimoji="1" lang="ja-JP" altLang="en-US" sz="4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cxnSp>
        <p:nvCxnSpPr>
          <p:cNvPr id="215" name="直線矢印コネクタ 157">
            <a:extLst>
              <a:ext uri="{FF2B5EF4-FFF2-40B4-BE49-F238E27FC236}">
                <a16:creationId xmlns:a16="http://schemas.microsoft.com/office/drawing/2014/main" id="{98557F3C-BA20-6B94-8705-FC16DFF9D3FF}"/>
              </a:ext>
            </a:extLst>
          </p:cNvPr>
          <p:cNvCxnSpPr>
            <a:cxnSpLocks/>
          </p:cNvCxnSpPr>
          <p:nvPr/>
        </p:nvCxnSpPr>
        <p:spPr>
          <a:xfrm>
            <a:off x="4572000" y="3897178"/>
            <a:ext cx="0" cy="33753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テキスト ボックス 135">
            <a:extLst>
              <a:ext uri="{FF2B5EF4-FFF2-40B4-BE49-F238E27FC236}">
                <a16:creationId xmlns:a16="http://schemas.microsoft.com/office/drawing/2014/main" id="{8CB0B58A-AAB4-D6E5-BCB9-3D6D22BF9A0C}"/>
              </a:ext>
            </a:extLst>
          </p:cNvPr>
          <p:cNvSpPr txBox="1"/>
          <p:nvPr/>
        </p:nvSpPr>
        <p:spPr>
          <a:xfrm>
            <a:off x="5039431" y="4029122"/>
            <a:ext cx="81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JIRA PRD  </a:t>
            </a:r>
            <a:b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</a:b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deployment</a:t>
            </a:r>
            <a:endParaRPr kumimoji="1" lang="ja-JP" altLang="en-US" sz="4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sp>
        <p:nvSpPr>
          <p:cNvPr id="217" name="テキスト ボックス 135">
            <a:extLst>
              <a:ext uri="{FF2B5EF4-FFF2-40B4-BE49-F238E27FC236}">
                <a16:creationId xmlns:a16="http://schemas.microsoft.com/office/drawing/2014/main" id="{CCC55FCB-DCDC-A104-955C-4B88357A3D07}"/>
              </a:ext>
            </a:extLst>
          </p:cNvPr>
          <p:cNvSpPr txBox="1"/>
          <p:nvPr/>
        </p:nvSpPr>
        <p:spPr>
          <a:xfrm>
            <a:off x="2952882" y="4281579"/>
            <a:ext cx="81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JIRA DEV  </a:t>
            </a:r>
            <a:b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</a:b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deployment</a:t>
            </a:r>
            <a:endParaRPr kumimoji="1" lang="ja-JP" altLang="en-US" sz="4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cxnSp>
        <p:nvCxnSpPr>
          <p:cNvPr id="218" name="直線矢印コネクタ 157">
            <a:extLst>
              <a:ext uri="{FF2B5EF4-FFF2-40B4-BE49-F238E27FC236}">
                <a16:creationId xmlns:a16="http://schemas.microsoft.com/office/drawing/2014/main" id="{2165C7A8-1144-1047-E78E-E615E3A34AE2}"/>
              </a:ext>
            </a:extLst>
          </p:cNvPr>
          <p:cNvCxnSpPr>
            <a:cxnSpLocks/>
          </p:cNvCxnSpPr>
          <p:nvPr/>
        </p:nvCxnSpPr>
        <p:spPr>
          <a:xfrm>
            <a:off x="4965213" y="4924207"/>
            <a:ext cx="0" cy="249276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ひし形 121">
            <a:extLst>
              <a:ext uri="{FF2B5EF4-FFF2-40B4-BE49-F238E27FC236}">
                <a16:creationId xmlns:a16="http://schemas.microsoft.com/office/drawing/2014/main" id="{79C9D172-6FC6-87F1-1044-7452675ED0A2}"/>
              </a:ext>
            </a:extLst>
          </p:cNvPr>
          <p:cNvSpPr/>
          <p:nvPr/>
        </p:nvSpPr>
        <p:spPr>
          <a:xfrm>
            <a:off x="4430116" y="3793316"/>
            <a:ext cx="218084" cy="2286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メイリオ"/>
              <a:cs typeface="+mn-cs"/>
            </a:endParaRPr>
          </a:p>
        </p:txBody>
      </p:sp>
      <p:sp>
        <p:nvSpPr>
          <p:cNvPr id="220" name="ひし形 121">
            <a:extLst>
              <a:ext uri="{FF2B5EF4-FFF2-40B4-BE49-F238E27FC236}">
                <a16:creationId xmlns:a16="http://schemas.microsoft.com/office/drawing/2014/main" id="{A9711BEA-B2D1-6176-06E4-1B6B80A7E2C0}"/>
              </a:ext>
            </a:extLst>
          </p:cNvPr>
          <p:cNvSpPr/>
          <p:nvPr/>
        </p:nvSpPr>
        <p:spPr>
          <a:xfrm>
            <a:off x="4847182" y="4666056"/>
            <a:ext cx="218084" cy="22860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メイリオ"/>
              <a:cs typeface="+mn-cs"/>
            </a:endParaRPr>
          </a:p>
        </p:txBody>
      </p:sp>
      <p:sp>
        <p:nvSpPr>
          <p:cNvPr id="221" name="テキスト ボックス 135">
            <a:extLst>
              <a:ext uri="{FF2B5EF4-FFF2-40B4-BE49-F238E27FC236}">
                <a16:creationId xmlns:a16="http://schemas.microsoft.com/office/drawing/2014/main" id="{701C899E-B2C5-1F2D-16DB-487DB9579E96}"/>
              </a:ext>
            </a:extLst>
          </p:cNvPr>
          <p:cNvSpPr txBox="1"/>
          <p:nvPr/>
        </p:nvSpPr>
        <p:spPr>
          <a:xfrm>
            <a:off x="4981350" y="4441723"/>
            <a:ext cx="10165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000">
                <a:solidFill>
                  <a:srgbClr val="000000"/>
                </a:solidFill>
                <a:cs typeface="ＭＳ Ｐゴシック" panose="020B0600070205080204" pitchFamily="50" charset="-128"/>
              </a:rPr>
              <a:t>Demo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メイリオ"/>
              </a:rPr>
              <a:t>Gather new requirements</a:t>
            </a: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cxnSp>
        <p:nvCxnSpPr>
          <p:cNvPr id="222" name="直線矢印コネクタ 139">
            <a:extLst>
              <a:ext uri="{FF2B5EF4-FFF2-40B4-BE49-F238E27FC236}">
                <a16:creationId xmlns:a16="http://schemas.microsoft.com/office/drawing/2014/main" id="{4BB2B7DD-429A-90F0-3CF2-9380B0701804}"/>
              </a:ext>
            </a:extLst>
          </p:cNvPr>
          <p:cNvCxnSpPr>
            <a:cxnSpLocks/>
          </p:cNvCxnSpPr>
          <p:nvPr/>
        </p:nvCxnSpPr>
        <p:spPr>
          <a:xfrm>
            <a:off x="4956224" y="5188082"/>
            <a:ext cx="2513812" cy="33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3" name="テキスト ボックス 141">
            <a:extLst>
              <a:ext uri="{FF2B5EF4-FFF2-40B4-BE49-F238E27FC236}">
                <a16:creationId xmlns:a16="http://schemas.microsoft.com/office/drawing/2014/main" id="{B7AA088B-A4CA-BA6F-022C-B44D9EA95FAA}"/>
              </a:ext>
            </a:extLst>
          </p:cNvPr>
          <p:cNvSpPr txBox="1"/>
          <p:nvPr/>
        </p:nvSpPr>
        <p:spPr>
          <a:xfrm>
            <a:off x="4923580" y="5209111"/>
            <a:ext cx="22227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メイリオ"/>
              </a:rPr>
              <a:t>POC2 for extended requirements: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en-US" altLang="ja-JP" sz="1000">
                <a:solidFill>
                  <a:srgbClr val="000000"/>
                </a:solidFill>
                <a:ea typeface="メイリオ"/>
              </a:rPr>
              <a:t>Migration of the existing tickets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en-US" altLang="ja-JP" sz="1000">
                <a:solidFill>
                  <a:srgbClr val="000000"/>
                </a:solidFill>
                <a:ea typeface="メイリオ"/>
              </a:rPr>
              <a:t>Support Structure</a:t>
            </a:r>
          </a:p>
        </p:txBody>
      </p:sp>
      <p:cxnSp>
        <p:nvCxnSpPr>
          <p:cNvPr id="224" name="直線矢印コネクタ 159">
            <a:extLst>
              <a:ext uri="{FF2B5EF4-FFF2-40B4-BE49-F238E27FC236}">
                <a16:creationId xmlns:a16="http://schemas.microsoft.com/office/drawing/2014/main" id="{F51A586A-F119-1200-65B2-3DE5CE87FE81}"/>
              </a:ext>
            </a:extLst>
          </p:cNvPr>
          <p:cNvCxnSpPr>
            <a:cxnSpLocks/>
          </p:cNvCxnSpPr>
          <p:nvPr/>
        </p:nvCxnSpPr>
        <p:spPr>
          <a:xfrm flipH="1">
            <a:off x="3986717" y="3686905"/>
            <a:ext cx="30004" cy="218838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線矢印コネクタ 194">
            <a:extLst>
              <a:ext uri="{FF2B5EF4-FFF2-40B4-BE49-F238E27FC236}">
                <a16:creationId xmlns:a16="http://schemas.microsoft.com/office/drawing/2014/main" id="{E980249C-DC09-9750-4452-2C3D5B6C03B0}"/>
              </a:ext>
            </a:extLst>
          </p:cNvPr>
          <p:cNvCxnSpPr>
            <a:cxnSpLocks/>
          </p:cNvCxnSpPr>
          <p:nvPr/>
        </p:nvCxnSpPr>
        <p:spPr>
          <a:xfrm flipV="1">
            <a:off x="4014696" y="5816271"/>
            <a:ext cx="3441007" cy="507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6" name="テキスト ボックス 135">
            <a:extLst>
              <a:ext uri="{FF2B5EF4-FFF2-40B4-BE49-F238E27FC236}">
                <a16:creationId xmlns:a16="http://schemas.microsoft.com/office/drawing/2014/main" id="{42BEDEFD-F388-D21C-D89E-A5DAFEF9FAB9}"/>
              </a:ext>
            </a:extLst>
          </p:cNvPr>
          <p:cNvSpPr txBox="1"/>
          <p:nvPr/>
        </p:nvSpPr>
        <p:spPr>
          <a:xfrm>
            <a:off x="4741788" y="5842846"/>
            <a:ext cx="1682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>
                <a:solidFill>
                  <a:srgbClr val="000000"/>
                </a:solidFill>
                <a:cs typeface="ＭＳ Ｐゴシック" panose="020B0600070205080204" pitchFamily="50" charset="-128"/>
              </a:rPr>
              <a:t>Define Support Structure</a:t>
            </a:r>
            <a:endParaRPr kumimoji="1" lang="ja-JP" altLang="en-US" sz="4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  <p:sp>
        <p:nvSpPr>
          <p:cNvPr id="237" name="テキスト ボックス 191">
            <a:extLst>
              <a:ext uri="{FF2B5EF4-FFF2-40B4-BE49-F238E27FC236}">
                <a16:creationId xmlns:a16="http://schemas.microsoft.com/office/drawing/2014/main" id="{30308EA3-8327-AEC8-92D2-D7288F53343B}"/>
              </a:ext>
            </a:extLst>
          </p:cNvPr>
          <p:cNvSpPr txBox="1"/>
          <p:nvPr/>
        </p:nvSpPr>
        <p:spPr>
          <a:xfrm rot="5400000">
            <a:off x="9894843" y="5858720"/>
            <a:ext cx="281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メイリオ"/>
                <a:cs typeface="+mn-cs"/>
              </a:rPr>
              <a:t>~</a:t>
            </a:r>
            <a:endParaRPr kumimoji="1" lang="ja-JP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メイリオ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103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プレースホルダー 5" descr="屋外, ストリート, 交通, 光 が含まれている画像&#10;&#10;自動的に生成された説明">
            <a:extLst>
              <a:ext uri="{FF2B5EF4-FFF2-40B4-BE49-F238E27FC236}">
                <a16:creationId xmlns:a16="http://schemas.microsoft.com/office/drawing/2014/main" id="{D0BF8220-5A76-469F-A721-16287097CB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" b="4296"/>
          <a:stretch>
            <a:fillRect/>
          </a:stretch>
        </p:blipFill>
        <p:spPr/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AE6B75-404A-4668-9B1C-C018566041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964065"/>
          </a:xfrm>
        </p:spPr>
        <p:txBody>
          <a:bodyPr/>
          <a:lstStyle/>
          <a:p>
            <a:r>
              <a:rPr kumimoji="1" lang="en-US" altLang="ja-JP" cap="all"/>
              <a:t>FAE/AE mailing list</a:t>
            </a:r>
          </a:p>
        </p:txBody>
      </p:sp>
    </p:spTree>
    <p:extLst>
      <p:ext uri="{BB962C8B-B14F-4D97-AF65-F5344CB8AC3E}">
        <p14:creationId xmlns:p14="http://schemas.microsoft.com/office/powerpoint/2010/main" val="2629425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385541" y="568055"/>
            <a:ext cx="9686926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cap="all"/>
              <a:t>FAE mailing list</a:t>
            </a:r>
          </a:p>
        </p:txBody>
      </p:sp>
      <p:sp>
        <p:nvSpPr>
          <p:cNvPr id="92" name="Inhaltsplatzhalter 3">
            <a:extLst>
              <a:ext uri="{FF2B5EF4-FFF2-40B4-BE49-F238E27FC236}">
                <a16:creationId xmlns:a16="http://schemas.microsoft.com/office/drawing/2014/main" id="{76FCA1C9-A90C-EA91-06B6-6D4C9BFDF117}"/>
              </a:ext>
            </a:extLst>
          </p:cNvPr>
          <p:cNvSpPr txBox="1">
            <a:spLocks/>
          </p:cNvSpPr>
          <p:nvPr/>
        </p:nvSpPr>
        <p:spPr>
          <a:xfrm>
            <a:off x="684704" y="1372979"/>
            <a:ext cx="908860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/>
              <a:t>TBD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lvl="3" indent="0">
              <a:lnSpc>
                <a:spcPct val="100000"/>
              </a:lnSpc>
              <a:spcAft>
                <a:spcPts val="0"/>
              </a:spcAft>
              <a:buNone/>
            </a:pPr>
            <a:endParaRPr lang="en-US" sz="140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5237F520-66BC-B9DC-1349-263375BB5AEF}"/>
              </a:ext>
            </a:extLst>
          </p:cNvPr>
          <p:cNvSpPr txBox="1">
            <a:spLocks/>
          </p:cNvSpPr>
          <p:nvPr/>
        </p:nvSpPr>
        <p:spPr>
          <a:xfrm>
            <a:off x="1414152" y="2998113"/>
            <a:ext cx="908860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endParaRPr lang="en-US" sz="1400"/>
          </a:p>
          <a:p>
            <a:pPr marL="825500" lvl="3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lvl="3" indent="0">
              <a:lnSpc>
                <a:spcPct val="100000"/>
              </a:lnSpc>
              <a:spcAft>
                <a:spcPts val="0"/>
              </a:spcAft>
              <a:buNone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02383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プレースホルダー 5" descr="屋外, ストリート, 交通, 光 が含まれている画像&#10;&#10;自動的に生成された説明">
            <a:extLst>
              <a:ext uri="{FF2B5EF4-FFF2-40B4-BE49-F238E27FC236}">
                <a16:creationId xmlns:a16="http://schemas.microsoft.com/office/drawing/2014/main" id="{D0BF8220-5A76-469F-A721-16287097CB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" b="4296"/>
          <a:stretch>
            <a:fillRect/>
          </a:stretch>
        </p:blipFill>
        <p:spPr/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AE6B75-404A-4668-9B1C-C018566041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7999" y="1080000"/>
            <a:ext cx="9457235" cy="1731454"/>
          </a:xfrm>
        </p:spPr>
        <p:txBody>
          <a:bodyPr/>
          <a:lstStyle/>
          <a:p>
            <a:r>
              <a:rPr kumimoji="1" lang="en-US" altLang="ja-JP" cap="all"/>
              <a:t>Distributors on-boarding (RENJRC-3899)</a:t>
            </a:r>
          </a:p>
          <a:p>
            <a:r>
              <a:rPr lang="en-US" altLang="ja-JP"/>
              <a:t>GENDITI_ABU</a:t>
            </a:r>
            <a:endParaRPr kumimoji="1" lang="en-US" altLang="ja-JP" cap="all"/>
          </a:p>
        </p:txBody>
      </p:sp>
    </p:spTree>
    <p:extLst>
      <p:ext uri="{BB962C8B-B14F-4D97-AF65-F5344CB8AC3E}">
        <p14:creationId xmlns:p14="http://schemas.microsoft.com/office/powerpoint/2010/main" val="1739745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0" y="312705"/>
            <a:ext cx="12078048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cap="all"/>
              <a:t>Distributors on-boarding – origina</a:t>
            </a:r>
            <a:r>
              <a:rPr lang="en-US" altLang="ja-JP"/>
              <a:t>l proposal &amp; questions</a:t>
            </a:r>
            <a:endParaRPr kumimoji="1" lang="en-US" altLang="ja-JP" cap="all"/>
          </a:p>
        </p:txBody>
      </p:sp>
      <p:sp>
        <p:nvSpPr>
          <p:cNvPr id="92" name="Inhaltsplatzhalter 3">
            <a:extLst>
              <a:ext uri="{FF2B5EF4-FFF2-40B4-BE49-F238E27FC236}">
                <a16:creationId xmlns:a16="http://schemas.microsoft.com/office/drawing/2014/main" id="{76FCA1C9-A90C-EA91-06B6-6D4C9BFDF117}"/>
              </a:ext>
            </a:extLst>
          </p:cNvPr>
          <p:cNvSpPr txBox="1">
            <a:spLocks/>
          </p:cNvSpPr>
          <p:nvPr/>
        </p:nvSpPr>
        <p:spPr>
          <a:xfrm>
            <a:off x="7977052" y="97261"/>
            <a:ext cx="171286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>
                <a:highlight>
                  <a:srgbClr val="FFFF00"/>
                </a:highlight>
              </a:rPr>
              <a:t>AM &amp; EM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63369B-39E2-3096-6BB7-882974CE7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15931"/>
              </p:ext>
            </p:extLst>
          </p:nvPr>
        </p:nvGraphicFramePr>
        <p:xfrm>
          <a:off x="115411" y="889466"/>
          <a:ext cx="11536658" cy="5871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9945">
                  <a:extLst>
                    <a:ext uri="{9D8B030D-6E8A-4147-A177-3AD203B41FA5}">
                      <a16:colId xmlns:a16="http://schemas.microsoft.com/office/drawing/2014/main" val="2520284581"/>
                    </a:ext>
                  </a:extLst>
                </a:gridCol>
                <a:gridCol w="805695">
                  <a:extLst>
                    <a:ext uri="{9D8B030D-6E8A-4147-A177-3AD203B41FA5}">
                      <a16:colId xmlns:a16="http://schemas.microsoft.com/office/drawing/2014/main" val="2958135498"/>
                    </a:ext>
                  </a:extLst>
                </a:gridCol>
                <a:gridCol w="670775">
                  <a:extLst>
                    <a:ext uri="{9D8B030D-6E8A-4147-A177-3AD203B41FA5}">
                      <a16:colId xmlns:a16="http://schemas.microsoft.com/office/drawing/2014/main" val="3788073194"/>
                    </a:ext>
                  </a:extLst>
                </a:gridCol>
                <a:gridCol w="857580">
                  <a:extLst>
                    <a:ext uri="{9D8B030D-6E8A-4147-A177-3AD203B41FA5}">
                      <a16:colId xmlns:a16="http://schemas.microsoft.com/office/drawing/2014/main" val="372733933"/>
                    </a:ext>
                  </a:extLst>
                </a:gridCol>
                <a:gridCol w="782976">
                  <a:extLst>
                    <a:ext uri="{9D8B030D-6E8A-4147-A177-3AD203B41FA5}">
                      <a16:colId xmlns:a16="http://schemas.microsoft.com/office/drawing/2014/main" val="1505100767"/>
                    </a:ext>
                  </a:extLst>
                </a:gridCol>
                <a:gridCol w="795746">
                  <a:extLst>
                    <a:ext uri="{9D8B030D-6E8A-4147-A177-3AD203B41FA5}">
                      <a16:colId xmlns:a16="http://schemas.microsoft.com/office/drawing/2014/main" val="2000942376"/>
                    </a:ext>
                  </a:extLst>
                </a:gridCol>
                <a:gridCol w="1028506">
                  <a:extLst>
                    <a:ext uri="{9D8B030D-6E8A-4147-A177-3AD203B41FA5}">
                      <a16:colId xmlns:a16="http://schemas.microsoft.com/office/drawing/2014/main" val="1696572698"/>
                    </a:ext>
                  </a:extLst>
                </a:gridCol>
                <a:gridCol w="1041277">
                  <a:extLst>
                    <a:ext uri="{9D8B030D-6E8A-4147-A177-3AD203B41FA5}">
                      <a16:colId xmlns:a16="http://schemas.microsoft.com/office/drawing/2014/main" val="2931992726"/>
                    </a:ext>
                  </a:extLst>
                </a:gridCol>
                <a:gridCol w="976702">
                  <a:extLst>
                    <a:ext uri="{9D8B030D-6E8A-4147-A177-3AD203B41FA5}">
                      <a16:colId xmlns:a16="http://schemas.microsoft.com/office/drawing/2014/main" val="729131692"/>
                    </a:ext>
                  </a:extLst>
                </a:gridCol>
                <a:gridCol w="1167055">
                  <a:extLst>
                    <a:ext uri="{9D8B030D-6E8A-4147-A177-3AD203B41FA5}">
                      <a16:colId xmlns:a16="http://schemas.microsoft.com/office/drawing/2014/main" val="385046652"/>
                    </a:ext>
                  </a:extLst>
                </a:gridCol>
                <a:gridCol w="2690401">
                  <a:extLst>
                    <a:ext uri="{9D8B030D-6E8A-4147-A177-3AD203B41FA5}">
                      <a16:colId xmlns:a16="http://schemas.microsoft.com/office/drawing/2014/main" val="3930150721"/>
                    </a:ext>
                  </a:extLst>
                </a:gridCol>
              </a:tblGrid>
              <a:tr h="640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GEO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Distributor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Regional Sales leader</a:t>
                      </a:r>
                    </a:p>
                  </a:txBody>
                  <a:tcPr marL="30040" marR="30040" marT="15020" marB="150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SoC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Ticket Receiver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SoC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Ticket Watcher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MCU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Ticket Receiver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MCU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Ticket Watcher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SoC GSS </a:t>
                      </a: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MCU GSS</a:t>
                      </a: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Regional FAE </a:t>
                      </a:r>
                      <a:r>
                        <a:rPr lang="en-US" sz="900" err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mng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(added as watcher)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Comment</a:t>
                      </a: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291297"/>
                  </a:ext>
                </a:extLst>
              </a:tr>
              <a:tr h="4616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AMERICAS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AVNET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AGAP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Jira „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TPS_team_SOC</a:t>
                      </a:r>
                      <a:r>
                        <a:rPr lang="de-AT" sz="900">
                          <a:effectLst/>
                          <a:latin typeface="+mn-lt"/>
                        </a:rPr>
                        <a:t>“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Quan Li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AGAP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Jira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„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r>
                        <a:rPr lang="de-AT" sz="900">
                          <a:effectLst/>
                          <a:latin typeface="+mn-lt"/>
                        </a:rPr>
                        <a:t>“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Hardik</a:t>
                      </a:r>
                      <a:r>
                        <a:rPr lang="de-AT" sz="900">
                          <a:effectLst/>
                          <a:latin typeface="+mn-lt"/>
                        </a:rPr>
                        <a:t> Shah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 b="1">
                          <a:effectLst/>
                        </a:rPr>
                        <a:t>REA_FAE</a:t>
                      </a:r>
                      <a:endParaRPr lang="en-US" sz="900" b="1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endParaRPr lang="de-AT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or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 err="1">
                          <a:effectLst/>
                          <a:latin typeface="+mn-lt"/>
                        </a:rPr>
                        <a:t>TMAE_team_MCU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SoC</a:t>
                      </a:r>
                      <a:r>
                        <a:rPr lang="de-AT" sz="900">
                          <a:effectLst/>
                          <a:latin typeface="+mn-lt"/>
                        </a:rPr>
                        <a:t> &amp; MCU 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>
                          <a:effectLst/>
                          <a:latin typeface="+mn-lt"/>
                        </a:rPr>
                        <a:t>Fred Gordon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>
                          <a:effectLst/>
                          <a:latin typeface="+mn-lt"/>
                        </a:rPr>
                        <a:t>A&amp;P Mark Lissner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 b="0">
                          <a:effectLst/>
                        </a:rPr>
                        <a:t>REA_FAE </a:t>
                      </a:r>
                      <a:br>
                        <a:rPr lang="de-AT" sz="900" b="1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Quan Li (REL/US) prime</a:t>
                      </a:r>
                      <a:r>
                        <a:rPr lang="en-US" sz="900" b="1">
                          <a:effectLst/>
                        </a:rPr>
                        <a:t> </a:t>
                      </a:r>
                      <a:br>
                        <a:rPr lang="en-US" sz="900" b="1">
                          <a:effectLst/>
                        </a:rPr>
                      </a:br>
                      <a:r>
                        <a:rPr lang="en-US" sz="900" b="0">
                          <a:effectLst/>
                        </a:rPr>
                        <a:t>Jeffrey Booker (REA/US)  alternative/watcher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effectLst/>
                        </a:rPr>
                        <a:t>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r>
                        <a:rPr lang="ru-RU" sz="900">
                          <a:effectLst/>
                          <a:latin typeface="+mn-lt"/>
                        </a:rPr>
                        <a:t> </a:t>
                      </a:r>
                      <a:r>
                        <a:rPr lang="de-AT" sz="900">
                          <a:effectLst/>
                          <a:latin typeface="+mn-lt"/>
                        </a:rPr>
                        <a:t> –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no</a:t>
                      </a:r>
                      <a:r>
                        <a:rPr lang="de-AT" sz="900">
                          <a:effectLst/>
                          <a:latin typeface="+mn-lt"/>
                        </a:rPr>
                        <a:t>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direct</a:t>
                      </a:r>
                      <a:r>
                        <a:rPr lang="de-AT" sz="900">
                          <a:effectLst/>
                          <a:latin typeface="+mn-lt"/>
                        </a:rPr>
                        <a:t>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tickets</a:t>
                      </a:r>
                      <a:r>
                        <a:rPr lang="de-AT" sz="900">
                          <a:effectLst/>
                          <a:latin typeface="+mn-lt"/>
                        </a:rPr>
                        <a:t>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assignment</a:t>
                      </a:r>
                      <a:endParaRPr lang="de-AT" sz="90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045399"/>
                  </a:ext>
                </a:extLst>
              </a:tr>
              <a:tr h="4616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EMEA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AVNET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AGAP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Jira „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TPS_team_SOC</a:t>
                      </a:r>
                      <a:r>
                        <a:rPr lang="de-AT" sz="900">
                          <a:effectLst/>
                          <a:latin typeface="+mn-lt"/>
                        </a:rPr>
                        <a:t>“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N/A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AGAP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Jira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„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r>
                        <a:rPr lang="de-AT" sz="900">
                          <a:effectLst/>
                          <a:latin typeface="+mn-lt"/>
                        </a:rPr>
                        <a:t>“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N/A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err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TPS_team_SOC</a:t>
                      </a:r>
                      <a:endParaRPr lang="en-US" sz="900" b="1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endParaRPr lang="de-AT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or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 err="1">
                          <a:effectLst/>
                          <a:latin typeface="+mn-lt"/>
                        </a:rPr>
                        <a:t>TMAE_team_MCU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SoC</a:t>
                      </a:r>
                      <a:r>
                        <a:rPr lang="de-AT" sz="900">
                          <a:effectLst/>
                          <a:latin typeface="+mn-lt"/>
                        </a:rPr>
                        <a:t> &amp; MCU 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>
                          <a:effectLst/>
                          <a:latin typeface="+mn-lt"/>
                        </a:rPr>
                        <a:t>Andreas Erlebach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>
                          <a:effectLst/>
                          <a:latin typeface="+mn-lt"/>
                        </a:rPr>
                        <a:t>A&amp;P Joerg Weeger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ru-RU" sz="900">
                          <a:effectLst/>
                          <a:latin typeface="+mn-lt"/>
                        </a:rPr>
                      </a:b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604086"/>
                  </a:ext>
                </a:extLst>
              </a:tr>
              <a:tr h="486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CHINA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Yuban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E-Touch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Teampo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Jeff Fang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Haijun Chen;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Gaowei Li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Lina Chang;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Sophia Jiang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Jianfeng Wang;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Yi Zhan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RECN_FAE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RECN_FAE?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/>
                          <a:cs typeface="Calibri"/>
                        </a:rPr>
                        <a:t>SOC&amp;MCU : Tao Yu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+mn-lt"/>
                          <a:ea typeface="Yu Gothic"/>
                          <a:cs typeface="Calibri"/>
                        </a:rPr>
                        <a:t>A&amp;P</a:t>
                      </a:r>
                    </a:p>
                    <a:p>
                      <a:pPr marL="0" marR="0" lv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+mn-lt"/>
                          <a:ea typeface="Yu Gothic"/>
                          <a:cs typeface="Calibri"/>
                        </a:rPr>
                        <a:t>Power : Barney Hu</a:t>
                      </a:r>
                    </a:p>
                    <a:p>
                      <a:pPr marL="0" marR="0" lv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+mn-lt"/>
                          <a:ea typeface="Yu Gothic"/>
                          <a:cs typeface="Calibri"/>
                        </a:rPr>
                        <a:t>Power management : Barney HU</a:t>
                      </a:r>
                    </a:p>
                    <a:p>
                      <a:pPr marL="0" marR="0" lv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+mn-lt"/>
                          <a:ea typeface="Yu Gothic"/>
                          <a:cs typeface="Calibri"/>
                        </a:rPr>
                        <a:t>Analog : Jason Lu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Need MCU label for RECN </a:t>
                      </a:r>
                      <a:b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</a:b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who is in the RECN MCU team? </a:t>
                      </a:r>
                      <a:br>
                        <a:rPr lang="en-US" sz="900" b="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</a:br>
                      <a:r>
                        <a:rPr lang="en-US" sz="900" b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RECN_FAE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Asignee</a:t>
                      </a: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: Haijun Chen (REL/CN)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Deputy/watcher </a:t>
                      </a:r>
                      <a:r>
                        <a:rPr lang="it-IT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Gaowei Li (REL/CN)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Jing Yan (REL/CN) 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74107"/>
                  </a:ext>
                </a:extLst>
              </a:tr>
              <a:tr h="11023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  <a:latin typeface="+mn-lt"/>
                        </a:rPr>
                        <a:t>JAPAN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Hagiwara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Tokai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Ryosan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Shinko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Glosel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Ryoden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Tachibana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Ryosho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effectLst/>
                          <a:latin typeface="+mn-lt"/>
                        </a:rPr>
                        <a:t>Kunihiro</a:t>
                      </a:r>
                      <a:r>
                        <a:rPr lang="en-US" sz="900">
                          <a:effectLst/>
                          <a:latin typeface="+mn-lt"/>
                        </a:rPr>
                        <a:t> Tosho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Toru Aoyama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-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Takayuki Kaneko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effectLst/>
                          <a:latin typeface="+mn-lt"/>
                        </a:rPr>
                        <a:t>Kyoukou</a:t>
                      </a:r>
                      <a:r>
                        <a:rPr lang="en-US" sz="900">
                          <a:effectLst/>
                          <a:latin typeface="+mn-lt"/>
                        </a:rPr>
                        <a:t> Gi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-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REL_FAE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REL_SW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REL_HW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REL_Fusa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REL_Tools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/>
                          <a:cs typeface="Calibri"/>
                        </a:rPr>
                        <a:t>Tbd</a:t>
                      </a: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/>
                          <a:cs typeface="Calibri"/>
                        </a:rPr>
                        <a:t>....</a:t>
                      </a:r>
                      <a:endParaRPr lang="en-US" sz="900">
                        <a:solidFill>
                          <a:srgbClr val="FF0000"/>
                        </a:solidFill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Do we need to extend the labels base on the REL FAE support structure?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096948"/>
                  </a:ext>
                </a:extLst>
              </a:tr>
              <a:tr h="4616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</a:rPr>
                        <a:t>KOREA</a:t>
                      </a:r>
                      <a:endParaRPr lang="en-US" sz="90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Gentech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Leaderstech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Tony Cho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Neo Kim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Mason Shin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Luis Kim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  <a:latin typeface="+mn-lt"/>
                        </a:rPr>
                        <a:t>Luis Kim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Mason Shin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Neo Kim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Tony Cho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/>
                        <a:t>REKR_FAE</a:t>
                      </a:r>
                      <a:endParaRPr lang="en-US" sz="900" b="1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/>
                        <a:t>REKR_FAE</a:t>
                      </a:r>
                      <a:r>
                        <a:rPr lang="en-US" sz="900" b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RECN </a:t>
                      </a:r>
                      <a:r>
                        <a:rPr lang="en-US" sz="900" err="1"/>
                        <a:t>All:HJ</a:t>
                      </a:r>
                      <a:r>
                        <a:rPr lang="en-US" sz="900"/>
                        <a:t> Cho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/>
                        <a:t>REKR_FAE</a:t>
                      </a:r>
                      <a:br>
                        <a:rPr lang="en-US" sz="900" b="1"/>
                      </a:br>
                      <a:r>
                        <a:rPr lang="en-US" sz="900"/>
                        <a:t>Primary: </a:t>
                      </a:r>
                      <a:r>
                        <a:rPr lang="en-US" sz="900">
                          <a:hlinkClick r:id="rId3"/>
                        </a:rPr>
                        <a:t>Tony Cho (REKR/KR)</a:t>
                      </a:r>
                      <a:r>
                        <a:rPr lang="en-US" sz="900"/>
                        <a:t> </a:t>
                      </a:r>
                    </a:p>
                    <a:p>
                      <a:r>
                        <a:rPr lang="en-US" sz="900"/>
                        <a:t>Secondary: </a:t>
                      </a:r>
                      <a:r>
                        <a:rPr lang="en-US" sz="900">
                          <a:hlinkClick r:id="rId4"/>
                        </a:rPr>
                        <a:t>Neo Kim (REKR/KR)</a:t>
                      </a:r>
                      <a:r>
                        <a:rPr lang="en-US" sz="900"/>
                        <a:t> </a:t>
                      </a:r>
                    </a:p>
                    <a:p>
                      <a:r>
                        <a:rPr lang="en-US" sz="900"/>
                        <a:t>Deputy/Watcher: </a:t>
                      </a:r>
                      <a:r>
                        <a:rPr lang="en-US" sz="900" err="1">
                          <a:hlinkClick r:id="rId5"/>
                        </a:rPr>
                        <a:t>Seungmin</a:t>
                      </a:r>
                      <a:r>
                        <a:rPr lang="en-US" sz="900">
                          <a:hlinkClick r:id="rId5"/>
                        </a:rPr>
                        <a:t> Shin (REKR/KR)</a:t>
                      </a:r>
                      <a:r>
                        <a:rPr lang="en-US" sz="900"/>
                        <a:t> </a:t>
                      </a:r>
                      <a:r>
                        <a:rPr lang="en-US" sz="900">
                          <a:hlinkClick r:id="rId3"/>
                        </a:rPr>
                        <a:t>Tony Cho (REKR/KR)</a:t>
                      </a:r>
                      <a:r>
                        <a:rPr lang="en-US" sz="900"/>
                        <a:t> </a:t>
                      </a:r>
                      <a:r>
                        <a:rPr lang="en-US" sz="900">
                          <a:hlinkClick r:id="rId4"/>
                        </a:rPr>
                        <a:t>Neo Kim (REKR/KR)</a:t>
                      </a:r>
                      <a:r>
                        <a:rPr lang="en-US" sz="900"/>
                        <a:t> 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785429"/>
                  </a:ext>
                </a:extLst>
              </a:tr>
              <a:tr h="486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</a:rPr>
                        <a:t>INDIA</a:t>
                      </a:r>
                      <a:endParaRPr lang="en-US" sz="90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Rabyte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Macnica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Hagiwara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Nagesh Gad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Amit Sharma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err="1">
                          <a:effectLst/>
                          <a:latin typeface="+mn-lt"/>
                        </a:rPr>
                        <a:t>Rachit</a:t>
                      </a:r>
                      <a:r>
                        <a:rPr lang="en-US" sz="900">
                          <a:effectLst/>
                          <a:latin typeface="+mn-lt"/>
                        </a:rPr>
                        <a:t> Choudhary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Pramod Patil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Nagesh Gad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REIN_FAE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REIN_FAE?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SoC</a:t>
                      </a:r>
                      <a:r>
                        <a:rPr lang="de-AT" sz="900">
                          <a:effectLst/>
                          <a:latin typeface="+mn-lt"/>
                        </a:rPr>
                        <a:t> &amp; MCU 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 err="1">
                          <a:effectLst/>
                          <a:latin typeface="+mn-lt"/>
                        </a:rPr>
                        <a:t>Srikhanth</a:t>
                      </a:r>
                      <a:r>
                        <a:rPr lang="de-AT" sz="900">
                          <a:effectLst/>
                          <a:latin typeface="+mn-lt"/>
                        </a:rPr>
                        <a:t>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Nagarajan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>
                          <a:effectLst/>
                          <a:latin typeface="+mn-lt"/>
                        </a:rPr>
                        <a:t>A&amp;P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Vrao</a:t>
                      </a:r>
                      <a:r>
                        <a:rPr lang="de-AT" sz="900">
                          <a:effectLst/>
                          <a:latin typeface="+mn-lt"/>
                        </a:rPr>
                        <a:t> 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Pendyala</a:t>
                      </a:r>
                      <a:endParaRPr lang="en-US" sz="900"/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REIN_FAE</a:t>
                      </a:r>
                      <a:endParaRPr lang="en-US" sz="900"/>
                    </a:p>
                    <a:p>
                      <a:r>
                        <a:rPr lang="en-US" sz="900"/>
                        <a:t>Prime: </a:t>
                      </a:r>
                      <a:r>
                        <a:rPr lang="en-US" sz="900">
                          <a:hlinkClick r:id="rId6"/>
                        </a:rPr>
                        <a:t>Ravi Thankaraj (REL/IN)</a:t>
                      </a:r>
                      <a:endParaRPr lang="en-US" sz="900"/>
                    </a:p>
                    <a:p>
                      <a:r>
                        <a:rPr lang="en-US" sz="900"/>
                        <a:t>Deputy/Watcher: </a:t>
                      </a:r>
                      <a:r>
                        <a:rPr lang="en-US" sz="900">
                          <a:hlinkClick r:id="rId7"/>
                        </a:rPr>
                        <a:t>Mohammed Yaseen (REL/IN)</a:t>
                      </a:r>
                      <a:endParaRPr lang="en-US" sz="900"/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187700"/>
                  </a:ext>
                </a:extLst>
              </a:tr>
              <a:tr h="4616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</a:rPr>
                        <a:t>TAIWAN</a:t>
                      </a:r>
                      <a:endParaRPr lang="en-US" sz="90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Koryo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WT Micro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Paul Wang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Yasuhiro Yamakoshi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Yajun Wu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Paul Wang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N/A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RETW_FAE?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Taiwan All Victor Wang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No GSS; need label for RETW_FAE; Who is prime and who is deputy?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695303"/>
                  </a:ext>
                </a:extLst>
              </a:tr>
              <a:tr h="486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de-AT" sz="900">
                          <a:effectLst/>
                        </a:rPr>
                        <a:t>APAC OTHERS</a:t>
                      </a:r>
                      <a:endParaRPr lang="en-US" sz="90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 err="1">
                          <a:effectLst/>
                          <a:latin typeface="+mn-lt"/>
                        </a:rPr>
                        <a:t>Macnica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Avnet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sz="900">
                          <a:effectLst/>
                          <a:latin typeface="+mn-lt"/>
                        </a:rPr>
                        <a:t>WT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30040" marR="30040" marT="15020" marB="1502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AGAP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Jira „TPS_team_SOC“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 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AGAP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Jira</a:t>
                      </a:r>
                      <a:endParaRPr lang="en-US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>
                          <a:effectLst/>
                          <a:latin typeface="+mn-lt"/>
                        </a:rPr>
                        <a:t>„</a:t>
                      </a: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r>
                        <a:rPr lang="de-AT" sz="900">
                          <a:effectLst/>
                          <a:latin typeface="+mn-lt"/>
                        </a:rPr>
                        <a:t>“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</a:rPr>
                        <a:t> 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err="1">
                          <a:effectLst/>
                          <a:latin typeface="+mn-lt"/>
                          <a:ea typeface="Yu Gothic" panose="020B0400000000000000" pitchFamily="34" charset="-128"/>
                          <a:cs typeface="Calibri" panose="020F0502020204030204" pitchFamily="34" charset="0"/>
                        </a:rPr>
                        <a:t>TPS_team_SOC</a:t>
                      </a:r>
                      <a:endParaRPr lang="en-US" sz="900" b="1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TPS_team_MCU</a:t>
                      </a:r>
                      <a:endParaRPr lang="de-AT" sz="90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900" err="1">
                          <a:effectLst/>
                          <a:latin typeface="+mn-lt"/>
                        </a:rPr>
                        <a:t>or</a:t>
                      </a:r>
                      <a:br>
                        <a:rPr lang="de-AT" sz="900">
                          <a:effectLst/>
                          <a:latin typeface="+mn-lt"/>
                        </a:rPr>
                      </a:br>
                      <a:r>
                        <a:rPr lang="de-AT" sz="900" err="1">
                          <a:effectLst/>
                          <a:latin typeface="+mn-lt"/>
                        </a:rPr>
                        <a:t>TMAE_team_MCU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Yu Gothic"/>
                          <a:cs typeface="Calibri"/>
                        </a:rPr>
                        <a:t>SG/SE Asia : TP Tay</a:t>
                      </a: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+mn-lt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78054"/>
                  </a:ext>
                </a:extLst>
              </a:tr>
            </a:tbl>
          </a:graphicData>
        </a:graphic>
      </p:graphicFrame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0A2296E5-60B1-588B-DA3A-649AAC8165F7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18-01-2023</a:t>
            </a:r>
            <a:endParaRPr kumimoji="1"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1435630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2B3B-D76F-4B6C-B42E-1FD39129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97227"/>
            <a:ext cx="9981018" cy="455509"/>
          </a:xfrm>
        </p:spPr>
        <p:txBody>
          <a:bodyPr/>
          <a:lstStyle/>
          <a:p>
            <a:r>
              <a:rPr lang="en-US" sz="3200">
                <a:solidFill>
                  <a:schemeClr val="tx2"/>
                </a:solidFill>
              </a:rPr>
              <a:t>Issue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7610-6B14-4899-AFB2-E15549DA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328" y="1203049"/>
            <a:ext cx="11481344" cy="4621586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z="1400">
                <a:solidFill>
                  <a:schemeClr val="tx2"/>
                </a:solidFill>
              </a:rPr>
              <a:t>Issue statements: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/>
              <a:t>Alignment with GSS</a:t>
            </a:r>
            <a:br>
              <a:rPr lang="en-US" sz="1400" b="1"/>
            </a:br>
            <a:r>
              <a:rPr lang="en-US" sz="1400"/>
              <a:t>Proposal for the tickets distribution below is not aligned with Global Support structure </a:t>
            </a:r>
            <a:r>
              <a:rPr lang="en-US" sz="1400">
                <a:solidFill>
                  <a:srgbClr val="44546A"/>
                </a:solidFill>
                <a:effectLst/>
                <a:ea typeface="Yu Gothic" panose="020B0400000000000000" pitchFamily="34" charset="-128"/>
              </a:rPr>
              <a:t>- </a:t>
            </a:r>
            <a:r>
              <a:rPr lang="en-US" sz="1400" u="sng">
                <a:solidFill>
                  <a:srgbClr val="44546A"/>
                </a:solidFill>
                <a:effectLst/>
                <a:ea typeface="Yu Gothic" panose="020B0400000000000000" pitchFamily="34" charset="-128"/>
                <a:hlinkClick r:id="rId2"/>
              </a:rPr>
              <a:t>Global Support Structure</a:t>
            </a:r>
            <a:br>
              <a:rPr lang="en-US" sz="1400" u="sng">
                <a:solidFill>
                  <a:srgbClr val="44546A"/>
                </a:solidFill>
                <a:ea typeface="Yu Gothic" panose="020B0400000000000000" pitchFamily="34" charset="-128"/>
              </a:rPr>
            </a:br>
            <a:r>
              <a:rPr lang="en-US" sz="1400"/>
              <a:t>Labels overview: </a:t>
            </a:r>
            <a:r>
              <a:rPr lang="en-US" sz="1400">
                <a:hlinkClick r:id="rId3"/>
              </a:rPr>
              <a:t>GSS_labels_overview_v.1.0.xlsx</a:t>
            </a:r>
            <a:endParaRPr lang="en-US" sz="1400"/>
          </a:p>
          <a:p>
            <a:pPr lvl="3" indent="-285750"/>
            <a:r>
              <a:rPr lang="en-US" sz="1400">
                <a:solidFill>
                  <a:srgbClr val="00B050"/>
                </a:solidFill>
              </a:rPr>
              <a:t>AI</a:t>
            </a:r>
            <a:r>
              <a:rPr lang="en-US" sz="1400"/>
              <a:t>: Need confirmation: for REE, RECN, REIN, REKR  can existing Support structure to be used?</a:t>
            </a:r>
          </a:p>
          <a:p>
            <a:pPr lvl="3" indent="-285750"/>
            <a:r>
              <a:rPr lang="en-US" sz="1400">
                <a:solidFill>
                  <a:srgbClr val="00B050"/>
                </a:solidFill>
              </a:rPr>
              <a:t>AI</a:t>
            </a:r>
            <a:r>
              <a:rPr lang="en-US" sz="1400"/>
              <a:t>: Need to define Support structure in Taiwan (as part of GSS), for each JIRA component – JIRA “light” </a:t>
            </a:r>
          </a:p>
          <a:p>
            <a:pPr lvl="3" indent="-285750"/>
            <a:r>
              <a:rPr lang="en-US" sz="1400">
                <a:solidFill>
                  <a:srgbClr val="00B050"/>
                </a:solidFill>
              </a:rPr>
              <a:t>AI</a:t>
            </a:r>
            <a:r>
              <a:rPr lang="en-US" sz="1400"/>
              <a:t>: Need confirmation: Do we involve REN FAE in to communication model ?</a:t>
            </a:r>
          </a:p>
          <a:p>
            <a:pPr lvl="3" indent="-285750"/>
            <a:r>
              <a:rPr lang="en-US" sz="1400">
                <a:solidFill>
                  <a:srgbClr val="00B050"/>
                </a:solidFill>
              </a:rPr>
              <a:t>AI</a:t>
            </a:r>
            <a:r>
              <a:rPr lang="en-US" sz="1400"/>
              <a:t>: what is the support structure for MCU in other regions ? As of now for MCU tickets are re-direct to the same FAE in the regions</a:t>
            </a:r>
          </a:p>
          <a:p>
            <a:pPr lvl="3" indent="-285750"/>
            <a:r>
              <a:rPr lang="en-US" sz="1400">
                <a:solidFill>
                  <a:srgbClr val="00B050"/>
                </a:solidFill>
              </a:rPr>
              <a:t>AI</a:t>
            </a:r>
            <a:r>
              <a:rPr lang="en-US" sz="1400"/>
              <a:t>: need to define support structure in the REL; REL has broader FAE team and also usage of other tools (complex issue)</a:t>
            </a:r>
          </a:p>
          <a:p>
            <a:pPr lvl="3" indent="-285750"/>
            <a:r>
              <a:rPr lang="en-US" sz="1400">
                <a:solidFill>
                  <a:srgbClr val="00B050"/>
                </a:solidFill>
              </a:rPr>
              <a:t>AI</a:t>
            </a:r>
            <a:r>
              <a:rPr lang="en-US" sz="1400"/>
              <a:t>: should GENDISTI work in similar was GENBP; first </a:t>
            </a:r>
            <a:r>
              <a:rPr lang="en-US" sz="1400" err="1"/>
              <a:t>assingemnet</a:t>
            </a:r>
            <a:r>
              <a:rPr lang="en-US" sz="1400"/>
              <a:t> to be done to QA person; Who will be controlling </a:t>
            </a:r>
            <a:r>
              <a:rPr lang="en-US" sz="1400" err="1"/>
              <a:t>Disit</a:t>
            </a:r>
            <a:r>
              <a:rPr lang="en-US" sz="1400"/>
              <a:t> from REN side?  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/>
              <a:t>Work with Distributors</a:t>
            </a:r>
          </a:p>
          <a:p>
            <a:pPr lvl="3" indent="-285750"/>
            <a:r>
              <a:rPr lang="en-US" sz="1400"/>
              <a:t>Proposal to setup General Distributors Portal (GENDISTI) it will work for all regions except of REL; </a:t>
            </a:r>
          </a:p>
          <a:p>
            <a:pPr lvl="3" indent="-285750"/>
            <a:r>
              <a:rPr lang="en-US" sz="1400"/>
              <a:t>Base on the models which are presented (</a:t>
            </a:r>
            <a:r>
              <a:rPr lang="en-US" sz="1400" err="1"/>
              <a:t>sl</a:t>
            </a:r>
            <a:r>
              <a:rPr lang="en-US" sz="1400"/>
              <a:t> 22) REL distributors already working base on Model 2; it means if they will get access to GENDISTI, then they will be able to see complete project as they work as JIRA Agents; Can this be covered by NDA ?</a:t>
            </a:r>
          </a:p>
        </p:txBody>
      </p:sp>
    </p:spTree>
    <p:extLst>
      <p:ext uri="{BB962C8B-B14F-4D97-AF65-F5344CB8AC3E}">
        <p14:creationId xmlns:p14="http://schemas.microsoft.com/office/powerpoint/2010/main" val="4064272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2B3B-D76F-4B6C-B42E-1FD39129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7610-6B14-4899-AFB2-E15549DA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999" y="1220804"/>
            <a:ext cx="9838976" cy="167924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z="1400">
                <a:solidFill>
                  <a:schemeClr val="tx2"/>
                </a:solidFill>
              </a:rPr>
              <a:t>Proposal from JIRA Admin Team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/>
              <a:t>Clarify AI listed in previous slide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/>
              <a:t>Create GENDISTI portal (to be used for all regions except of REL)</a:t>
            </a:r>
          </a:p>
          <a:p>
            <a:pPr marL="520700" lvl="1" indent="-342900"/>
            <a:r>
              <a:rPr lang="en-US" sz="1400"/>
              <a:t>Each </a:t>
            </a:r>
            <a:r>
              <a:rPr lang="en-US" sz="1400" err="1"/>
              <a:t>Disti</a:t>
            </a:r>
            <a:r>
              <a:rPr lang="en-US" sz="1400"/>
              <a:t> will see ticket only from it’s own organization, but for all customer with which this </a:t>
            </a:r>
            <a:r>
              <a:rPr lang="en-US" sz="1400" err="1"/>
              <a:t>Disti</a:t>
            </a:r>
            <a:r>
              <a:rPr lang="en-US" sz="1400"/>
              <a:t> is working 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/>
              <a:t>Define support structure in REL</a:t>
            </a:r>
          </a:p>
        </p:txBody>
      </p:sp>
    </p:spTree>
    <p:extLst>
      <p:ext uri="{BB962C8B-B14F-4D97-AF65-F5344CB8AC3E}">
        <p14:creationId xmlns:p14="http://schemas.microsoft.com/office/powerpoint/2010/main" val="2471747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9F35-259B-CA2A-0D9F-8E6DECB9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856" y="470948"/>
            <a:ext cx="10814289" cy="468758"/>
          </a:xfrm>
        </p:spPr>
        <p:txBody>
          <a:bodyPr/>
          <a:lstStyle/>
          <a:p>
            <a:r>
              <a:rPr lang="de-DE"/>
              <a:t>Customers Support </a:t>
            </a:r>
            <a:r>
              <a:rPr lang="de-DE" err="1"/>
              <a:t>models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high </a:t>
            </a:r>
            <a:r>
              <a:rPr lang="de-DE" err="1"/>
              <a:t>touch</a:t>
            </a:r>
            <a:r>
              <a:rPr lang="de-DE"/>
              <a:t> </a:t>
            </a:r>
            <a:r>
              <a:rPr lang="de-DE" err="1"/>
              <a:t>customers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4573CD-0C39-BDF1-D907-29555C80BBEE}"/>
              </a:ext>
            </a:extLst>
          </p:cNvPr>
          <p:cNvSpPr/>
          <p:nvPr/>
        </p:nvSpPr>
        <p:spPr>
          <a:xfrm>
            <a:off x="1996089" y="3261638"/>
            <a:ext cx="1801967" cy="54618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4CCE273-1AA8-BB0F-3A74-95304A5ECB62}"/>
              </a:ext>
            </a:extLst>
          </p:cNvPr>
          <p:cNvSpPr/>
          <p:nvPr/>
        </p:nvSpPr>
        <p:spPr>
          <a:xfrm rot="5400000">
            <a:off x="2684867" y="3997407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D8A4B6D3-33FD-C5C3-1C1B-A4A6B1F572AF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09-11-2022</a:t>
            </a:r>
            <a:endParaRPr kumimoji="1" lang="ja-JP" altLang="en-US" sz="140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169552F-E075-52E5-3CE8-8CA4F11D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809" y="2575700"/>
            <a:ext cx="633995" cy="497804"/>
          </a:xfrm>
          <a:prstGeom prst="rect">
            <a:avLst/>
          </a:prstGeom>
        </p:spPr>
      </p:pic>
      <p:sp>
        <p:nvSpPr>
          <p:cNvPr id="43" name="Inhaltsplatzhalter 3">
            <a:extLst>
              <a:ext uri="{FF2B5EF4-FFF2-40B4-BE49-F238E27FC236}">
                <a16:creationId xmlns:a16="http://schemas.microsoft.com/office/drawing/2014/main" id="{57E3B758-2522-38EB-01D4-C25F66596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041" y="1360441"/>
            <a:ext cx="2153980" cy="1025922"/>
          </a:xfrm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1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directly opens tickets </a:t>
            </a:r>
            <a:r>
              <a:rPr lang="en-US" sz="1200">
                <a:ea typeface="+mn-lt"/>
                <a:cs typeface="+mn-lt"/>
              </a:rPr>
              <a:t>in a </a:t>
            </a:r>
            <a:r>
              <a:rPr lang="en-US" sz="1200"/>
              <a:t>dedicated 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customer portal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>
                <a:solidFill>
                  <a:srgbClr val="3C3C3B"/>
                </a:solidFill>
                <a:ea typeface="メイリオ"/>
                <a:cs typeface="+mn-lt"/>
              </a:rPr>
              <a:t>No</a:t>
            </a:r>
            <a:r>
              <a:rPr lang="en-US" sz="1200">
                <a:cs typeface="Arial"/>
              </a:rPr>
              <a:t> </a:t>
            </a:r>
            <a:r>
              <a:rPr lang="en-US" sz="1200" err="1">
                <a:cs typeface="Arial"/>
              </a:rPr>
              <a:t>disti</a:t>
            </a:r>
            <a:r>
              <a:rPr lang="en-US" sz="1200">
                <a:cs typeface="Arial"/>
              </a:rPr>
              <a:t> involved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>
                <a:cs typeface="Arial"/>
              </a:rPr>
              <a:t>(Customer or product based)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E2443-A686-7123-7397-8B464E04C262}"/>
              </a:ext>
            </a:extLst>
          </p:cNvPr>
          <p:cNvSpPr/>
          <p:nvPr/>
        </p:nvSpPr>
        <p:spPr>
          <a:xfrm>
            <a:off x="5096651" y="3280279"/>
            <a:ext cx="1683928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AEC19CDD-C1C1-C1BF-3030-4EF05B8F8AD4}"/>
              </a:ext>
            </a:extLst>
          </p:cNvPr>
          <p:cNvSpPr/>
          <p:nvPr/>
        </p:nvSpPr>
        <p:spPr>
          <a:xfrm rot="5400000">
            <a:off x="5793115" y="4022617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4AAC253-E618-1A66-A4AE-147E5EBEA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243" y="2594670"/>
            <a:ext cx="731955" cy="574720"/>
          </a:xfrm>
          <a:prstGeom prst="rect">
            <a:avLst/>
          </a:prstGeom>
        </p:spPr>
      </p:pic>
      <p:sp>
        <p:nvSpPr>
          <p:cNvPr id="50" name="Inhaltsplatzhalter 3">
            <a:extLst>
              <a:ext uri="{FF2B5EF4-FFF2-40B4-BE49-F238E27FC236}">
                <a16:creationId xmlns:a16="http://schemas.microsoft.com/office/drawing/2014/main" id="{E1DE0F10-0B13-1FF4-7C9E-3306F634B2D2}"/>
              </a:ext>
            </a:extLst>
          </p:cNvPr>
          <p:cNvSpPr txBox="1">
            <a:spLocks/>
          </p:cNvSpPr>
          <p:nvPr/>
        </p:nvSpPr>
        <p:spPr>
          <a:xfrm>
            <a:off x="7815565" y="1052736"/>
            <a:ext cx="2276296" cy="115929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3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err="1"/>
              <a:t>Disti</a:t>
            </a:r>
            <a:r>
              <a:rPr lang="en-US" sz="1200"/>
              <a:t> opens JIRA ticket on behalf of customer in a dedicated 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customer portal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/>
              <a:t>communication b/w customer</a:t>
            </a:r>
            <a:br>
              <a:rPr lang="en-US" sz="1200"/>
            </a:br>
            <a:r>
              <a:rPr lang="en-US" sz="1200"/>
              <a:t>and </a:t>
            </a:r>
            <a:r>
              <a:rPr lang="en-US" sz="1200" err="1"/>
              <a:t>Disti</a:t>
            </a:r>
            <a:r>
              <a:rPr lang="en-US" sz="1200"/>
              <a:t> not in REN scope;</a:t>
            </a:r>
            <a:endParaRPr lang="en-US"/>
          </a:p>
        </p:txBody>
      </p:sp>
      <p:sp>
        <p:nvSpPr>
          <p:cNvPr id="52" name="Inhaltsplatzhalter 3">
            <a:extLst>
              <a:ext uri="{FF2B5EF4-FFF2-40B4-BE49-F238E27FC236}">
                <a16:creationId xmlns:a16="http://schemas.microsoft.com/office/drawing/2014/main" id="{66C9F4E0-48EC-4757-F249-195CBC2243E2}"/>
              </a:ext>
            </a:extLst>
          </p:cNvPr>
          <p:cNvSpPr txBox="1">
            <a:spLocks/>
          </p:cNvSpPr>
          <p:nvPr/>
        </p:nvSpPr>
        <p:spPr>
          <a:xfrm>
            <a:off x="1935611" y="4367598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56" name="Inhaltsplatzhalter 3">
            <a:extLst>
              <a:ext uri="{FF2B5EF4-FFF2-40B4-BE49-F238E27FC236}">
                <a16:creationId xmlns:a16="http://schemas.microsoft.com/office/drawing/2014/main" id="{5539602A-78CF-F02A-2B63-F76A10DAF83B}"/>
              </a:ext>
            </a:extLst>
          </p:cNvPr>
          <p:cNvSpPr txBox="1">
            <a:spLocks/>
          </p:cNvSpPr>
          <p:nvPr/>
        </p:nvSpPr>
        <p:spPr>
          <a:xfrm>
            <a:off x="4995980" y="4374054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57" name="Inhaltsplatzhalter 3">
            <a:extLst>
              <a:ext uri="{FF2B5EF4-FFF2-40B4-BE49-F238E27FC236}">
                <a16:creationId xmlns:a16="http://schemas.microsoft.com/office/drawing/2014/main" id="{45F8BAA2-E4CF-7C69-4527-17B66546AABF}"/>
              </a:ext>
            </a:extLst>
          </p:cNvPr>
          <p:cNvSpPr txBox="1">
            <a:spLocks/>
          </p:cNvSpPr>
          <p:nvPr/>
        </p:nvSpPr>
        <p:spPr>
          <a:xfrm>
            <a:off x="4821513" y="1310083"/>
            <a:ext cx="2247395" cy="78996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2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directly opens tickets in a dedicated </a:t>
            </a:r>
            <a:r>
              <a:rPr lang="en-US" sz="1200" b="1">
                <a:solidFill>
                  <a:schemeClr val="accent1"/>
                </a:solidFill>
              </a:rPr>
              <a:t>customer portal</a:t>
            </a:r>
            <a:br>
              <a:rPr lang="en-US" sz="1200" b="1">
                <a:solidFill>
                  <a:schemeClr val="accent1"/>
                </a:solidFill>
              </a:rPr>
            </a:br>
            <a:r>
              <a:rPr lang="en-US" sz="1200" err="1">
                <a:solidFill>
                  <a:srgbClr val="3C3C3B"/>
                </a:solidFill>
              </a:rPr>
              <a:t>Disti</a:t>
            </a:r>
            <a:r>
              <a:rPr lang="en-US" sz="1200"/>
              <a:t> is agent inside JIRA</a:t>
            </a:r>
            <a:endParaRPr lang="en-US" sz="1200">
              <a:cs typeface="Aria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67F8184-B9C8-1431-EDA5-7E9C2336CB94}"/>
              </a:ext>
            </a:extLst>
          </p:cNvPr>
          <p:cNvSpPr/>
          <p:nvPr/>
        </p:nvSpPr>
        <p:spPr>
          <a:xfrm>
            <a:off x="8094565" y="2810990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A- High Touch</a:t>
            </a:r>
          </a:p>
          <a:p>
            <a:pPr algn="ctr"/>
            <a:r>
              <a:rPr lang="de-DE" sz="1600"/>
              <a:t>B-Mid Touch</a:t>
            </a:r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0C6FB4B6-4131-46A3-27B6-D6701D392AFA}"/>
              </a:ext>
            </a:extLst>
          </p:cNvPr>
          <p:cNvSpPr/>
          <p:nvPr/>
        </p:nvSpPr>
        <p:spPr>
          <a:xfrm rot="5400000">
            <a:off x="8738833" y="4548152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C80F3B3-2F3D-5214-185A-0C5F59BA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129" y="2148603"/>
            <a:ext cx="804456" cy="631647"/>
          </a:xfrm>
          <a:prstGeom prst="rect">
            <a:avLst/>
          </a:prstGeom>
        </p:spPr>
      </p:pic>
      <p:sp>
        <p:nvSpPr>
          <p:cNvPr id="65" name="Inhaltsplatzhalter 3">
            <a:extLst>
              <a:ext uri="{FF2B5EF4-FFF2-40B4-BE49-F238E27FC236}">
                <a16:creationId xmlns:a16="http://schemas.microsoft.com/office/drawing/2014/main" id="{29D10919-9536-D628-0511-A4A39974EDA9}"/>
              </a:ext>
            </a:extLst>
          </p:cNvPr>
          <p:cNvSpPr txBox="1">
            <a:spLocks/>
          </p:cNvSpPr>
          <p:nvPr/>
        </p:nvSpPr>
        <p:spPr>
          <a:xfrm>
            <a:off x="7917463" y="4886122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52388F5F-B5C2-E2A3-A362-2751D298BBCF}"/>
              </a:ext>
            </a:extLst>
          </p:cNvPr>
          <p:cNvSpPr/>
          <p:nvPr/>
        </p:nvSpPr>
        <p:spPr>
          <a:xfrm rot="5400000">
            <a:off x="7877616" y="4132308"/>
            <a:ext cx="1393325" cy="114301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DB35EF4-1B24-D6C5-A9A8-7C214549BF51}"/>
              </a:ext>
            </a:extLst>
          </p:cNvPr>
          <p:cNvSpPr/>
          <p:nvPr/>
        </p:nvSpPr>
        <p:spPr>
          <a:xfrm>
            <a:off x="1976929" y="4617401"/>
            <a:ext cx="1928920" cy="1152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F44AF479-5C77-A9BC-1F38-B05E31AAA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847" y="5263236"/>
            <a:ext cx="1496941" cy="361173"/>
          </a:xfrm>
          <a:prstGeom prst="rect">
            <a:avLst/>
          </a:prstGeom>
        </p:spPr>
      </p:pic>
      <p:sp>
        <p:nvSpPr>
          <p:cNvPr id="95" name="テキスト プレースホルダー 3">
            <a:extLst>
              <a:ext uri="{FF2B5EF4-FFF2-40B4-BE49-F238E27FC236}">
                <a16:creationId xmlns:a16="http://schemas.microsoft.com/office/drawing/2014/main" id="{5C44341F-8CD1-2487-7BD7-6FB52749A33F}"/>
              </a:ext>
            </a:extLst>
          </p:cNvPr>
          <p:cNvSpPr txBox="1">
            <a:spLocks/>
          </p:cNvSpPr>
          <p:nvPr/>
        </p:nvSpPr>
        <p:spPr>
          <a:xfrm>
            <a:off x="2207408" y="4817627"/>
            <a:ext cx="1467958" cy="3611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Aft>
                <a:spcPts val="0"/>
              </a:spcAft>
              <a:buNone/>
            </a:pPr>
            <a:r>
              <a:rPr lang="en-GB" b="1"/>
              <a:t>JIRA GASG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9F4325-F515-4518-BAFA-9E38D904803D}"/>
              </a:ext>
            </a:extLst>
          </p:cNvPr>
          <p:cNvGrpSpPr/>
          <p:nvPr/>
        </p:nvGrpSpPr>
        <p:grpSpPr>
          <a:xfrm>
            <a:off x="7924710" y="5154786"/>
            <a:ext cx="1928920" cy="1152314"/>
            <a:chOff x="222219" y="4566534"/>
            <a:chExt cx="2393366" cy="1276350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C2A96DF3-B76B-8F75-7ADA-D79AD1D3F9D6}"/>
                </a:ext>
              </a:extLst>
            </p:cNvPr>
            <p:cNvSpPr/>
            <p:nvPr/>
          </p:nvSpPr>
          <p:spPr>
            <a:xfrm>
              <a:off x="222219" y="4566534"/>
              <a:ext cx="2393366" cy="12763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6A7D0EEF-F75B-4C73-9D52-A2410426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145" y="5281887"/>
              <a:ext cx="1857375" cy="400050"/>
            </a:xfrm>
            <a:prstGeom prst="rect">
              <a:avLst/>
            </a:prstGeom>
          </p:spPr>
        </p:pic>
        <p:sp>
          <p:nvSpPr>
            <p:cNvPr id="99" name="テキスト プレースホルダー 3">
              <a:extLst>
                <a:ext uri="{FF2B5EF4-FFF2-40B4-BE49-F238E27FC236}">
                  <a16:creationId xmlns:a16="http://schemas.microsoft.com/office/drawing/2014/main" id="{EFB5B520-C68D-FA74-E5D2-749CD50118DB}"/>
                </a:ext>
              </a:extLst>
            </p:cNvPr>
            <p:cNvSpPr txBox="1">
              <a:spLocks/>
            </p:cNvSpPr>
            <p:nvPr/>
          </p:nvSpPr>
          <p:spPr>
            <a:xfrm>
              <a:off x="508193" y="4788313"/>
              <a:ext cx="1821413" cy="40005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878B9543-5867-B1BC-9539-E2811E554D4B}"/>
              </a:ext>
            </a:extLst>
          </p:cNvPr>
          <p:cNvSpPr txBox="1"/>
          <p:nvPr/>
        </p:nvSpPr>
        <p:spPr>
          <a:xfrm>
            <a:off x="8806541" y="3973207"/>
            <a:ext cx="1883606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 - Customer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D03B07-90A3-F270-30D9-0D951557F422}"/>
              </a:ext>
            </a:extLst>
          </p:cNvPr>
          <p:cNvGrpSpPr/>
          <p:nvPr/>
        </p:nvGrpSpPr>
        <p:grpSpPr>
          <a:xfrm>
            <a:off x="5027536" y="4608109"/>
            <a:ext cx="1938212" cy="1561191"/>
            <a:chOff x="2554862" y="4544684"/>
            <a:chExt cx="1938212" cy="1561191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08726EC2-0935-BC5C-C626-F717C9F7D10B}"/>
                </a:ext>
              </a:extLst>
            </p:cNvPr>
            <p:cNvSpPr/>
            <p:nvPr/>
          </p:nvSpPr>
          <p:spPr>
            <a:xfrm>
              <a:off x="2554862" y="4544684"/>
              <a:ext cx="1938212" cy="156119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FC08B5-FC50-58CD-77BF-28887BE00C14}"/>
                </a:ext>
              </a:extLst>
            </p:cNvPr>
            <p:cNvSpPr txBox="1"/>
            <p:nvPr/>
          </p:nvSpPr>
          <p:spPr>
            <a:xfrm>
              <a:off x="2670965" y="5659700"/>
              <a:ext cx="1697753" cy="27699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200" err="1"/>
                <a:t>Disti</a:t>
              </a:r>
              <a:r>
                <a:rPr lang="de-DE" sz="1200"/>
                <a:t> FAE - Agent</a:t>
              </a:r>
            </a:p>
          </p:txBody>
        </p:sp>
        <p:sp>
          <p:nvSpPr>
            <p:cNvPr id="82" name="テキスト プレースホルダー 3">
              <a:extLst>
                <a:ext uri="{FF2B5EF4-FFF2-40B4-BE49-F238E27FC236}">
                  <a16:creationId xmlns:a16="http://schemas.microsoft.com/office/drawing/2014/main" id="{920769EF-E2F6-F9DD-36EB-5ABB5D99AB98}"/>
                </a:ext>
              </a:extLst>
            </p:cNvPr>
            <p:cNvSpPr txBox="1">
              <a:spLocks/>
            </p:cNvSpPr>
            <p:nvPr/>
          </p:nvSpPr>
          <p:spPr>
            <a:xfrm>
              <a:off x="2786451" y="4815957"/>
              <a:ext cx="1475029" cy="489329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DD4B89E-2545-9F6D-876B-FC323F834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984" y="5199811"/>
              <a:ext cx="1496941" cy="3611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73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9F35-259B-CA2A-0D9F-8E6DECB9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87" y="580886"/>
            <a:ext cx="12108517" cy="443198"/>
          </a:xfrm>
        </p:spPr>
        <p:txBody>
          <a:bodyPr/>
          <a:lstStyle/>
          <a:p>
            <a:r>
              <a:rPr lang="de-DE"/>
              <a:t>Customers Support </a:t>
            </a:r>
            <a:r>
              <a:rPr lang="de-DE" err="1"/>
              <a:t>models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low</a:t>
            </a:r>
            <a:r>
              <a:rPr lang="de-DE"/>
              <a:t> </a:t>
            </a:r>
            <a:r>
              <a:rPr lang="de-DE" err="1"/>
              <a:t>touch</a:t>
            </a:r>
            <a:r>
              <a:rPr lang="de-DE"/>
              <a:t> </a:t>
            </a:r>
            <a:r>
              <a:rPr lang="de-DE" err="1"/>
              <a:t>customers</a:t>
            </a:r>
            <a:endParaRPr lang="de-DE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4CCE273-1AA8-BB0F-3A74-95304A5ECB62}"/>
              </a:ext>
            </a:extLst>
          </p:cNvPr>
          <p:cNvSpPr/>
          <p:nvPr/>
        </p:nvSpPr>
        <p:spPr>
          <a:xfrm rot="5400000">
            <a:off x="7991628" y="3849576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D8A4B6D3-33FD-C5C3-1C1B-A4A6B1F572AF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09-11-2022</a:t>
            </a:r>
            <a:endParaRPr kumimoji="1" lang="ja-JP" altLang="en-US" sz="140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169552F-E075-52E5-3CE8-8CA4F11D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570" y="2427869"/>
            <a:ext cx="633995" cy="497804"/>
          </a:xfrm>
          <a:prstGeom prst="rect">
            <a:avLst/>
          </a:prstGeom>
        </p:spPr>
      </p:pic>
      <p:sp>
        <p:nvSpPr>
          <p:cNvPr id="43" name="Inhaltsplatzhalter 3">
            <a:extLst>
              <a:ext uri="{FF2B5EF4-FFF2-40B4-BE49-F238E27FC236}">
                <a16:creationId xmlns:a16="http://schemas.microsoft.com/office/drawing/2014/main" id="{57E3B758-2522-38EB-01D4-C25F66596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7802" y="1212610"/>
            <a:ext cx="2253636" cy="1159292"/>
          </a:xfrm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6 (under development)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/>
              <a:t>Customer send e-mail, tickets opens automatically in JIRA GASG </a:t>
            </a:r>
            <a:r>
              <a:rPr lang="en-US" sz="1200">
                <a:ea typeface="+mn-lt"/>
                <a:cs typeface="+mn-lt"/>
              </a:rPr>
              <a:t>in a </a:t>
            </a:r>
            <a: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  <a:t>free for all customer project</a:t>
            </a:r>
            <a:br>
              <a:rPr lang="en-US" sz="1200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1200">
                <a:solidFill>
                  <a:srgbClr val="3C3C3B"/>
                </a:solidFill>
                <a:ea typeface="メイリオ"/>
                <a:cs typeface="+mn-lt"/>
              </a:rPr>
              <a:t>No</a:t>
            </a:r>
            <a:r>
              <a:rPr lang="en-US" sz="1200">
                <a:cs typeface="Arial"/>
              </a:rPr>
              <a:t> </a:t>
            </a:r>
            <a:r>
              <a:rPr lang="en-US" sz="1200" err="1">
                <a:cs typeface="Arial"/>
              </a:rPr>
              <a:t>disti</a:t>
            </a:r>
            <a:r>
              <a:rPr lang="en-US" sz="1200">
                <a:cs typeface="Arial"/>
              </a:rPr>
              <a:t> involved</a:t>
            </a:r>
          </a:p>
        </p:txBody>
      </p:sp>
      <p:sp>
        <p:nvSpPr>
          <p:cNvPr id="52" name="Inhaltsplatzhalter 3">
            <a:extLst>
              <a:ext uri="{FF2B5EF4-FFF2-40B4-BE49-F238E27FC236}">
                <a16:creationId xmlns:a16="http://schemas.microsoft.com/office/drawing/2014/main" id="{66C9F4E0-48EC-4757-F249-195CBC2243E2}"/>
              </a:ext>
            </a:extLst>
          </p:cNvPr>
          <p:cNvSpPr txBox="1">
            <a:spLocks/>
          </p:cNvSpPr>
          <p:nvPr/>
        </p:nvSpPr>
        <p:spPr>
          <a:xfrm>
            <a:off x="8326868" y="3925047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e-mail communication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DB35EF4-1B24-D6C5-A9A8-7C214549BF51}"/>
              </a:ext>
            </a:extLst>
          </p:cNvPr>
          <p:cNvSpPr/>
          <p:nvPr/>
        </p:nvSpPr>
        <p:spPr>
          <a:xfrm>
            <a:off x="7283690" y="4469570"/>
            <a:ext cx="1928920" cy="1152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F44AF479-5C77-A9BC-1F38-B05E31AAA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608" y="5115405"/>
            <a:ext cx="1496941" cy="361173"/>
          </a:xfrm>
          <a:prstGeom prst="rect">
            <a:avLst/>
          </a:prstGeom>
        </p:spPr>
      </p:pic>
      <p:sp>
        <p:nvSpPr>
          <p:cNvPr id="95" name="テキスト プレースホルダー 3">
            <a:extLst>
              <a:ext uri="{FF2B5EF4-FFF2-40B4-BE49-F238E27FC236}">
                <a16:creationId xmlns:a16="http://schemas.microsoft.com/office/drawing/2014/main" id="{5C44341F-8CD1-2487-7BD7-6FB52749A33F}"/>
              </a:ext>
            </a:extLst>
          </p:cNvPr>
          <p:cNvSpPr txBox="1">
            <a:spLocks/>
          </p:cNvSpPr>
          <p:nvPr/>
        </p:nvSpPr>
        <p:spPr>
          <a:xfrm>
            <a:off x="7514169" y="4669796"/>
            <a:ext cx="1467958" cy="3611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Aft>
                <a:spcPts val="0"/>
              </a:spcAft>
              <a:buNone/>
            </a:pPr>
            <a:r>
              <a:rPr lang="en-GB" b="1"/>
              <a:t>JIRA GASG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990B411-C462-C3A8-88C5-A67D0AC1CA4C}"/>
              </a:ext>
            </a:extLst>
          </p:cNvPr>
          <p:cNvSpPr/>
          <p:nvPr/>
        </p:nvSpPr>
        <p:spPr>
          <a:xfrm>
            <a:off x="7352536" y="3068103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600"/>
              <a:t>D-Low Touch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E78343A3-53A9-E840-48C6-84C474979D3B}"/>
              </a:ext>
            </a:extLst>
          </p:cNvPr>
          <p:cNvSpPr txBox="1">
            <a:spLocks/>
          </p:cNvSpPr>
          <p:nvPr/>
        </p:nvSpPr>
        <p:spPr>
          <a:xfrm>
            <a:off x="1675454" y="1232857"/>
            <a:ext cx="2253637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4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err="1"/>
              <a:t>Disti</a:t>
            </a:r>
            <a:r>
              <a:rPr lang="en-US" sz="1200"/>
              <a:t> opens JIRA ticket on behalf of customer in a </a:t>
            </a:r>
            <a:r>
              <a:rPr lang="en-US" sz="1200" b="1" err="1">
                <a:solidFill>
                  <a:schemeClr val="accent1"/>
                </a:solidFill>
              </a:rPr>
              <a:t>Disti</a:t>
            </a:r>
            <a:r>
              <a:rPr lang="en-US" sz="1200" b="1">
                <a:solidFill>
                  <a:schemeClr val="accent1"/>
                </a:solidFill>
              </a:rPr>
              <a:t> portal</a:t>
            </a:r>
            <a:r>
              <a:rPr lang="en-US" sz="1200"/>
              <a:t>; communication b/w customer and </a:t>
            </a:r>
            <a:r>
              <a:rPr lang="en-US" sz="1200" err="1"/>
              <a:t>Disti</a:t>
            </a:r>
            <a:r>
              <a:rPr lang="en-US" sz="1200"/>
              <a:t> not in REN scope;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3FB280-9287-3FF0-4C39-9DAB90F03BCD}"/>
              </a:ext>
            </a:extLst>
          </p:cNvPr>
          <p:cNvSpPr/>
          <p:nvPr/>
        </p:nvSpPr>
        <p:spPr>
          <a:xfrm>
            <a:off x="1979426" y="2910553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C-Low Touch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1A257A5-27CF-4D2A-B57A-1E35B5656E1A}"/>
              </a:ext>
            </a:extLst>
          </p:cNvPr>
          <p:cNvSpPr/>
          <p:nvPr/>
        </p:nvSpPr>
        <p:spPr>
          <a:xfrm rot="5400000">
            <a:off x="2623694" y="4594447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6B310B-3656-06B2-79E1-6EED03366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990" y="2301434"/>
            <a:ext cx="804456" cy="631647"/>
          </a:xfrm>
          <a:prstGeom prst="rect">
            <a:avLst/>
          </a:prstGeom>
        </p:spPr>
      </p:pic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7BD2AA04-44E9-3C64-BF60-1C77E8DE79E4}"/>
              </a:ext>
            </a:extLst>
          </p:cNvPr>
          <p:cNvSpPr txBox="1">
            <a:spLocks/>
          </p:cNvSpPr>
          <p:nvPr/>
        </p:nvSpPr>
        <p:spPr>
          <a:xfrm>
            <a:off x="1802324" y="4932417"/>
            <a:ext cx="204295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 b="1"/>
              <a:t>Customer Portal</a:t>
            </a:r>
            <a:endParaRPr lang="en-US" sz="1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571BCBD-5E50-5C4E-51B4-F4045FBDD0E5}"/>
              </a:ext>
            </a:extLst>
          </p:cNvPr>
          <p:cNvSpPr/>
          <p:nvPr/>
        </p:nvSpPr>
        <p:spPr>
          <a:xfrm rot="5400000">
            <a:off x="2623694" y="3697528"/>
            <a:ext cx="441880" cy="228602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0280812E-B2B6-F8D3-618E-BC92D0C24C9B}"/>
              </a:ext>
            </a:extLst>
          </p:cNvPr>
          <p:cNvSpPr txBox="1">
            <a:spLocks/>
          </p:cNvSpPr>
          <p:nvPr/>
        </p:nvSpPr>
        <p:spPr>
          <a:xfrm>
            <a:off x="2819801" y="3691122"/>
            <a:ext cx="92868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e-mail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FB34C85-9029-9CF1-B9F7-2F546066BF86}"/>
              </a:ext>
            </a:extLst>
          </p:cNvPr>
          <p:cNvGrpSpPr/>
          <p:nvPr/>
        </p:nvGrpSpPr>
        <p:grpSpPr>
          <a:xfrm>
            <a:off x="1906629" y="5253178"/>
            <a:ext cx="1928920" cy="1152314"/>
            <a:chOff x="222219" y="4566534"/>
            <a:chExt cx="2393366" cy="127635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6CD3397-A1AB-0D4E-984F-E8E3058D5E3F}"/>
                </a:ext>
              </a:extLst>
            </p:cNvPr>
            <p:cNvSpPr/>
            <p:nvPr/>
          </p:nvSpPr>
          <p:spPr>
            <a:xfrm>
              <a:off x="222219" y="4566534"/>
              <a:ext cx="2393366" cy="12763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BA1DC16-C560-DDF2-65B7-F7703E5FD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145" y="5281887"/>
              <a:ext cx="1857375" cy="400050"/>
            </a:xfrm>
            <a:prstGeom prst="rect">
              <a:avLst/>
            </a:prstGeom>
          </p:spPr>
        </p:pic>
        <p:sp>
          <p:nvSpPr>
            <p:cNvPr id="17" name="テキスト プレースホルダー 3">
              <a:extLst>
                <a:ext uri="{FF2B5EF4-FFF2-40B4-BE49-F238E27FC236}">
                  <a16:creationId xmlns:a16="http://schemas.microsoft.com/office/drawing/2014/main" id="{CAE6A912-912E-9199-97FA-D4A8DB6D2F33}"/>
                </a:ext>
              </a:extLst>
            </p:cNvPr>
            <p:cNvSpPr txBox="1">
              <a:spLocks/>
            </p:cNvSpPr>
            <p:nvPr/>
          </p:nvSpPr>
          <p:spPr>
            <a:xfrm>
              <a:off x="508193" y="4788313"/>
              <a:ext cx="1821413" cy="40005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778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5600" indent="-1778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9750" indent="-18415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19138" indent="-179388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Font typeface="Symbol" panose="05050102010706020507" pitchFamily="18" charset="2"/>
                <a:buChar char="-"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Aft>
                  <a:spcPts val="0"/>
                </a:spcAft>
                <a:buNone/>
              </a:pPr>
              <a:r>
                <a:rPr lang="en-GB" b="1"/>
                <a:t>JIRA GASG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5D87005-C2DC-E3C7-F5E8-8E6F75BBC8DA}"/>
              </a:ext>
            </a:extLst>
          </p:cNvPr>
          <p:cNvSpPr txBox="1"/>
          <p:nvPr/>
        </p:nvSpPr>
        <p:spPr>
          <a:xfrm>
            <a:off x="1885518" y="4115847"/>
            <a:ext cx="1883606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err="1"/>
              <a:t>Disti</a:t>
            </a:r>
            <a:r>
              <a:rPr lang="de-DE" sz="1200"/>
              <a:t> FAE - Customer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E9F90D-14FF-EA7D-3676-A35644604B07}"/>
              </a:ext>
            </a:extLst>
          </p:cNvPr>
          <p:cNvSpPr/>
          <p:nvPr/>
        </p:nvSpPr>
        <p:spPr>
          <a:xfrm>
            <a:off x="4801666" y="2875041"/>
            <a:ext cx="1680750" cy="5747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600"/>
              <a:t>D-Low Touch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D90560-0E03-FF32-1D97-2A9548789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230" y="2265922"/>
            <a:ext cx="804456" cy="631647"/>
          </a:xfrm>
          <a:prstGeom prst="rect">
            <a:avLst/>
          </a:prstGeom>
        </p:spPr>
      </p:pic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89897B19-E2FC-2CBD-FE0F-502FE6A48108}"/>
              </a:ext>
            </a:extLst>
          </p:cNvPr>
          <p:cNvSpPr txBox="1">
            <a:spLocks/>
          </p:cNvSpPr>
          <p:nvPr/>
        </p:nvSpPr>
        <p:spPr>
          <a:xfrm>
            <a:off x="4462617" y="1224337"/>
            <a:ext cx="2253637" cy="789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1200" b="1"/>
              <a:t>Model 5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Customer support via web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Renesas.com 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200"/>
              <a:t>Renesas </a:t>
            </a:r>
            <a:r>
              <a:rPr lang="en-US" sz="1200" err="1"/>
              <a:t>Rulz</a:t>
            </a:r>
            <a:endParaRPr lang="en-US" sz="120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F24637D-F3ED-31FD-161B-573141854C81}"/>
              </a:ext>
            </a:extLst>
          </p:cNvPr>
          <p:cNvSpPr/>
          <p:nvPr/>
        </p:nvSpPr>
        <p:spPr>
          <a:xfrm rot="5400000">
            <a:off x="5472524" y="3645082"/>
            <a:ext cx="44188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061D7F4-676E-C792-8F24-0723FDCD7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912" y="4576673"/>
            <a:ext cx="2101091" cy="57472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4E67ED-0385-5F82-B33B-3674C0E69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727" y="4056605"/>
            <a:ext cx="1961418" cy="44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15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9F35-259B-CA2A-0D9F-8E6DECB9A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31" y="581031"/>
            <a:ext cx="12108517" cy="443198"/>
          </a:xfrm>
        </p:spPr>
        <p:txBody>
          <a:bodyPr/>
          <a:lstStyle/>
          <a:p>
            <a:r>
              <a:rPr lang="de-DE"/>
              <a:t>Customers Support </a:t>
            </a:r>
            <a:r>
              <a:rPr lang="de-DE" err="1"/>
              <a:t>models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high/</a:t>
            </a:r>
            <a:r>
              <a:rPr lang="de-DE" err="1"/>
              <a:t>low</a:t>
            </a:r>
            <a:r>
              <a:rPr lang="de-DE"/>
              <a:t> </a:t>
            </a:r>
            <a:r>
              <a:rPr lang="de-DE" err="1"/>
              <a:t>touch</a:t>
            </a:r>
            <a:r>
              <a:rPr lang="de-DE"/>
              <a:t> </a:t>
            </a:r>
            <a:r>
              <a:rPr lang="de-DE" err="1"/>
              <a:t>customers</a:t>
            </a:r>
            <a:endParaRPr lang="de-DE"/>
          </a:p>
        </p:txBody>
      </p:sp>
      <p:sp>
        <p:nvSpPr>
          <p:cNvPr id="3" name="正方形/長方形 93">
            <a:extLst>
              <a:ext uri="{FF2B5EF4-FFF2-40B4-BE49-F238E27FC236}">
                <a16:creationId xmlns:a16="http://schemas.microsoft.com/office/drawing/2014/main" id="{D8A4B6D3-33FD-C5C3-1C1B-A4A6B1F572AF}"/>
              </a:ext>
            </a:extLst>
          </p:cNvPr>
          <p:cNvSpPr/>
          <p:nvPr/>
        </p:nvSpPr>
        <p:spPr>
          <a:xfrm>
            <a:off x="9835618" y="3343"/>
            <a:ext cx="2354560" cy="3093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09-11-2022</a:t>
            </a:r>
            <a:endParaRPr kumimoji="1" lang="ja-JP" altLang="en-US" sz="14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A0EA9F-370A-A03C-6301-A0C6917A7E13}"/>
              </a:ext>
            </a:extLst>
          </p:cNvPr>
          <p:cNvSpPr/>
          <p:nvPr/>
        </p:nvSpPr>
        <p:spPr>
          <a:xfrm>
            <a:off x="4366703" y="2687964"/>
            <a:ext cx="1877922" cy="45550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/>
              <a:t>Vertical / Regional</a:t>
            </a:r>
          </a:p>
          <a:p>
            <a:pPr algn="ctr"/>
            <a:r>
              <a:rPr lang="en-GB" sz="1100"/>
              <a:t>High Touch/Low Touch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67E8655-4A64-8436-A196-EB2F1D7FFA93}"/>
              </a:ext>
            </a:extLst>
          </p:cNvPr>
          <p:cNvSpPr/>
          <p:nvPr/>
        </p:nvSpPr>
        <p:spPr>
          <a:xfrm>
            <a:off x="4660449" y="3984108"/>
            <a:ext cx="1440160" cy="7435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JIRA GASG</a:t>
            </a:r>
          </a:p>
        </p:txBody>
      </p:sp>
      <p:pic>
        <p:nvPicPr>
          <p:cNvPr id="26" name="図 8" descr="RENESAS+Tagline.png">
            <a:extLst>
              <a:ext uri="{FF2B5EF4-FFF2-40B4-BE49-F238E27FC236}">
                <a16:creationId xmlns:a16="http://schemas.microsoft.com/office/drawing/2014/main" id="{709D57F8-C4CE-61AF-7287-046553372C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88" t="6389"/>
          <a:stretch/>
        </p:blipFill>
        <p:spPr>
          <a:xfrm>
            <a:off x="4804464" y="4488164"/>
            <a:ext cx="1152129" cy="203323"/>
          </a:xfrm>
          <a:prstGeom prst="rect">
            <a:avLst/>
          </a:prstGeom>
        </p:spPr>
      </p:pic>
      <p:sp>
        <p:nvSpPr>
          <p:cNvPr id="28" name="Arrow: Down 27">
            <a:extLst>
              <a:ext uri="{FF2B5EF4-FFF2-40B4-BE49-F238E27FC236}">
                <a16:creationId xmlns:a16="http://schemas.microsoft.com/office/drawing/2014/main" id="{E6684E7A-27C7-772E-C62F-4898A169F38F}"/>
              </a:ext>
            </a:extLst>
          </p:cNvPr>
          <p:cNvSpPr/>
          <p:nvPr/>
        </p:nvSpPr>
        <p:spPr>
          <a:xfrm>
            <a:off x="5305664" y="3336036"/>
            <a:ext cx="218881" cy="576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95C83F-83FB-1011-176F-C5DD229D83B2}"/>
              </a:ext>
            </a:extLst>
          </p:cNvPr>
          <p:cNvSpPr txBox="1"/>
          <p:nvPr/>
        </p:nvSpPr>
        <p:spPr>
          <a:xfrm>
            <a:off x="4109733" y="1666145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/>
              <a:t>Model 7</a:t>
            </a:r>
          </a:p>
          <a:p>
            <a:pPr algn="ctr"/>
            <a:r>
              <a:rPr lang="en-GB" sz="1200"/>
              <a:t>FAE or Online AE enters JIRA ticket on Agent side. </a:t>
            </a:r>
          </a:p>
          <a:p>
            <a:pPr algn="ctr"/>
            <a:r>
              <a:rPr lang="en-GB" sz="1200"/>
              <a:t>BU AE team are 1</a:t>
            </a:r>
            <a:r>
              <a:rPr lang="en-GB" sz="1200" baseline="30000"/>
              <a:t>st</a:t>
            </a:r>
            <a:r>
              <a:rPr lang="en-GB" sz="1200"/>
              <a:t> responders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9A3E0E-95F1-263E-D859-13FC7A012D4F}"/>
              </a:ext>
            </a:extLst>
          </p:cNvPr>
          <p:cNvSpPr txBox="1"/>
          <p:nvPr/>
        </p:nvSpPr>
        <p:spPr>
          <a:xfrm>
            <a:off x="4386617" y="4935067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highlight>
                  <a:srgbClr val="FF0000"/>
                </a:highlight>
              </a:rPr>
              <a:t>#1 case – majority</a:t>
            </a:r>
          </a:p>
        </p:txBody>
      </p:sp>
    </p:spTree>
    <p:extLst>
      <p:ext uri="{BB962C8B-B14F-4D97-AF65-F5344CB8AC3E}">
        <p14:creationId xmlns:p14="http://schemas.microsoft.com/office/powerpoint/2010/main" val="3086415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720337"/>
            <a:ext cx="11244575" cy="332399"/>
          </a:xfrm>
        </p:spPr>
        <p:txBody>
          <a:bodyPr/>
          <a:lstStyle/>
          <a:p>
            <a:r>
              <a:rPr lang="en-US" altLang="ja-JP" sz="2400"/>
              <a:t>Avnet silica </a:t>
            </a:r>
            <a:r>
              <a:rPr lang="en-US" sz="2400" cap="all"/>
              <a:t>Project Structure</a:t>
            </a:r>
            <a:r>
              <a:rPr lang="en-US" sz="2400"/>
              <a:t> (for R-Car) – Europe (RENJRC-3780)</a:t>
            </a:r>
            <a:endParaRPr lang="en-US" sz="2400" cap="all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5D3498-ACCC-4F9E-9DC5-6938B2E914E1}"/>
              </a:ext>
            </a:extLst>
          </p:cNvPr>
          <p:cNvSpPr/>
          <p:nvPr/>
        </p:nvSpPr>
        <p:spPr>
          <a:xfrm>
            <a:off x="3049257" y="1484784"/>
            <a:ext cx="1731381" cy="648072"/>
          </a:xfrm>
          <a:prstGeom prst="rect">
            <a:avLst/>
          </a:prstGeom>
          <a:solidFill>
            <a:srgbClr val="ED7D3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Avnet Silica's</a:t>
            </a:r>
            <a:br>
              <a:rPr lang="en-US"/>
            </a:br>
            <a:r>
              <a:rPr lang="en-US"/>
              <a:t> Customer</a:t>
            </a:r>
            <a:endParaRPr lang="en-US" sz="140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DD99EE5-7681-4923-AEC7-373A26B0FFA3}"/>
              </a:ext>
            </a:extLst>
          </p:cNvPr>
          <p:cNvCxnSpPr>
            <a:cxnSpLocks/>
          </p:cNvCxnSpPr>
          <p:nvPr/>
        </p:nvCxnSpPr>
        <p:spPr>
          <a:xfrm flipH="1">
            <a:off x="1845628" y="2150174"/>
            <a:ext cx="2188882" cy="56483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46DC79C-9D8E-4666-A161-B0DFA23B8AA3}"/>
              </a:ext>
            </a:extLst>
          </p:cNvPr>
          <p:cNvSpPr/>
          <p:nvPr/>
        </p:nvSpPr>
        <p:spPr>
          <a:xfrm>
            <a:off x="1036222" y="2723664"/>
            <a:ext cx="1584176" cy="6015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Avnet Silica</a:t>
            </a:r>
            <a:br>
              <a:rPr lang="en-US"/>
            </a:br>
            <a:r>
              <a:rPr lang="en-US" sz="1200"/>
              <a:t>Local</a:t>
            </a:r>
            <a:r>
              <a:rPr lang="en-US"/>
              <a:t> </a:t>
            </a:r>
            <a:r>
              <a:rPr lang="en-US" sz="1200"/>
              <a:t>FAEs</a:t>
            </a:r>
            <a:r>
              <a:rPr lang="en-US"/>
              <a:t>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526223-35A7-4942-B230-4685E0541754}"/>
              </a:ext>
            </a:extLst>
          </p:cNvPr>
          <p:cNvCxnSpPr>
            <a:cxnSpLocks/>
          </p:cNvCxnSpPr>
          <p:nvPr/>
        </p:nvCxnSpPr>
        <p:spPr>
          <a:xfrm>
            <a:off x="3999874" y="2132856"/>
            <a:ext cx="5994" cy="5909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1E6383BE-4875-4166-AFCC-A7024D067827}"/>
              </a:ext>
            </a:extLst>
          </p:cNvPr>
          <p:cNvSpPr/>
          <p:nvPr/>
        </p:nvSpPr>
        <p:spPr>
          <a:xfrm>
            <a:off x="1036222" y="4365104"/>
            <a:ext cx="6048672" cy="57606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REE ABU TPS team (Frank)</a:t>
            </a:r>
          </a:p>
          <a:p>
            <a:pPr algn="ctr"/>
            <a:r>
              <a:rPr lang="en-US" sz="1400"/>
              <a:t>Level 1</a:t>
            </a:r>
            <a:endParaRPr lang="en-US" sz="120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765CDDB-7A80-41DE-9258-930F53EC2B90}"/>
              </a:ext>
            </a:extLst>
          </p:cNvPr>
          <p:cNvSpPr/>
          <p:nvPr/>
        </p:nvSpPr>
        <p:spPr>
          <a:xfrm>
            <a:off x="1036222" y="5013176"/>
            <a:ext cx="6048672" cy="57606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ABU ADMKD  (Anne)</a:t>
            </a:r>
          </a:p>
          <a:p>
            <a:pPr algn="ctr"/>
            <a:r>
              <a:rPr lang="en-US" sz="1400"/>
              <a:t>Level 2</a:t>
            </a:r>
            <a:endParaRPr lang="en-US" sz="120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F0A546A-4ADC-4D38-AFA4-1355714FDF65}"/>
              </a:ext>
            </a:extLst>
          </p:cNvPr>
          <p:cNvSpPr/>
          <p:nvPr/>
        </p:nvSpPr>
        <p:spPr>
          <a:xfrm>
            <a:off x="1036222" y="5661248"/>
            <a:ext cx="6048672" cy="57606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ABU (HW/SW development)</a:t>
            </a:r>
          </a:p>
          <a:p>
            <a:pPr algn="ctr"/>
            <a:r>
              <a:rPr lang="en-US" sz="1400"/>
              <a:t>Level 3</a:t>
            </a:r>
            <a:endParaRPr lang="en-US" sz="1200"/>
          </a:p>
        </p:txBody>
      </p: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85866CDC-B3C7-45CE-AB30-F0C03C35C1A2}"/>
              </a:ext>
            </a:extLst>
          </p:cNvPr>
          <p:cNvCxnSpPr/>
          <p:nvPr/>
        </p:nvCxnSpPr>
        <p:spPr>
          <a:xfrm flipV="1">
            <a:off x="4132566" y="3707934"/>
            <a:ext cx="12588" cy="909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26">
            <a:extLst>
              <a:ext uri="{FF2B5EF4-FFF2-40B4-BE49-F238E27FC236}">
                <a16:creationId xmlns:a16="http://schemas.microsoft.com/office/drawing/2014/main" id="{C8E55DBB-8F42-4192-A5E8-F8ACDAA10524}"/>
              </a:ext>
            </a:extLst>
          </p:cNvPr>
          <p:cNvSpPr txBox="1"/>
          <p:nvPr/>
        </p:nvSpPr>
        <p:spPr>
          <a:xfrm>
            <a:off x="7516942" y="4149080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kumimoji="1" lang="en-US" altLang="ja-JP" sz="800" b="1"/>
              <a:t>Coordination between </a:t>
            </a:r>
            <a:r>
              <a:rPr kumimoji="1" lang="en-US" altLang="ja-JP" sz="800" b="1" err="1"/>
              <a:t>Actia</a:t>
            </a:r>
            <a:r>
              <a:rPr kumimoji="1" lang="en-US" altLang="ja-JP" sz="800" b="1"/>
              <a:t> and Renesas’s teams</a:t>
            </a:r>
          </a:p>
          <a:p>
            <a:pPr marL="171450" indent="-171450">
              <a:buFontTx/>
              <a:buChar char="-"/>
            </a:pPr>
            <a:r>
              <a:rPr kumimoji="1" lang="en-US" altLang="ja-JP" sz="800" b="1"/>
              <a:t>AI Follow Up &amp; </a:t>
            </a:r>
            <a:r>
              <a:rPr kumimoji="1" lang="en-US" altLang="ja-JP" sz="800" b="1" err="1"/>
              <a:t>Ope</a:t>
            </a:r>
            <a:r>
              <a:rPr kumimoji="1" lang="en-US" altLang="ja-JP" sz="800" b="1"/>
              <a:t> issue tracking</a:t>
            </a:r>
          </a:p>
          <a:p>
            <a:pPr marL="171450" indent="-171450">
              <a:buFontTx/>
              <a:buChar char="-"/>
            </a:pPr>
            <a:r>
              <a:rPr kumimoji="1" lang="en-US" altLang="ja-JP" sz="800" b="1"/>
              <a:t>Set up  &amp; drive regular </a:t>
            </a:r>
            <a:r>
              <a:rPr kumimoji="1" lang="en-US" altLang="ja-JP" sz="800" b="1" err="1"/>
              <a:t>Projet</a:t>
            </a:r>
            <a:r>
              <a:rPr kumimoji="1" lang="en-US" altLang="ja-JP" sz="800" b="1"/>
              <a:t> meeting with customers</a:t>
            </a:r>
          </a:p>
          <a:p>
            <a:pPr marL="171450" indent="-171450">
              <a:buFontTx/>
              <a:buChar char="-"/>
            </a:pPr>
            <a:r>
              <a:rPr kumimoji="1" lang="en-US" altLang="ja-JP" sz="800" b="1" err="1"/>
              <a:t>Escalatont</a:t>
            </a:r>
            <a:r>
              <a:rPr kumimoji="1" lang="en-US" altLang="ja-JP" sz="800" b="1"/>
              <a:t> rigger</a:t>
            </a:r>
          </a:p>
          <a:p>
            <a:endParaRPr kumimoji="1" lang="en-US" altLang="ja-JP" sz="800" b="1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76E8386-86C6-45FB-B9E0-3C8C24B2F462}"/>
              </a:ext>
            </a:extLst>
          </p:cNvPr>
          <p:cNvCxnSpPr>
            <a:cxnSpLocks/>
          </p:cNvCxnSpPr>
          <p:nvPr/>
        </p:nvCxnSpPr>
        <p:spPr>
          <a:xfrm>
            <a:off x="4780638" y="1916832"/>
            <a:ext cx="273630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56762A8-C400-45F1-AEE1-3F303C6857D1}"/>
              </a:ext>
            </a:extLst>
          </p:cNvPr>
          <p:cNvCxnSpPr>
            <a:cxnSpLocks/>
          </p:cNvCxnSpPr>
          <p:nvPr/>
        </p:nvCxnSpPr>
        <p:spPr>
          <a:xfrm>
            <a:off x="4780638" y="2872989"/>
            <a:ext cx="273630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D42DC02-A62F-4E88-A812-3CB0FDD8916E}"/>
              </a:ext>
            </a:extLst>
          </p:cNvPr>
          <p:cNvCxnSpPr>
            <a:cxnSpLocks/>
          </p:cNvCxnSpPr>
          <p:nvPr/>
        </p:nvCxnSpPr>
        <p:spPr>
          <a:xfrm>
            <a:off x="2620398" y="3071695"/>
            <a:ext cx="489654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ED467241-91A9-4307-B246-C2EF25CC0938}"/>
              </a:ext>
            </a:extLst>
          </p:cNvPr>
          <p:cNvSpPr/>
          <p:nvPr/>
        </p:nvSpPr>
        <p:spPr>
          <a:xfrm>
            <a:off x="3196462" y="2723664"/>
            <a:ext cx="1584176" cy="6015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Avnet Silica </a:t>
            </a:r>
            <a:r>
              <a:rPr lang="en-US" sz="1200"/>
              <a:t>Sales 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ABFEFA3-B588-4652-A465-B704164946F9}"/>
              </a:ext>
            </a:extLst>
          </p:cNvPr>
          <p:cNvCxnSpPr>
            <a:cxnSpLocks/>
          </p:cNvCxnSpPr>
          <p:nvPr/>
        </p:nvCxnSpPr>
        <p:spPr>
          <a:xfrm>
            <a:off x="7084894" y="4581128"/>
            <a:ext cx="432048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139AFC9-A5A7-4242-9818-623CB145060F}"/>
              </a:ext>
            </a:extLst>
          </p:cNvPr>
          <p:cNvCxnSpPr>
            <a:cxnSpLocks/>
          </p:cNvCxnSpPr>
          <p:nvPr/>
        </p:nvCxnSpPr>
        <p:spPr>
          <a:xfrm>
            <a:off x="7084894" y="5229200"/>
            <a:ext cx="432048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FD36AA6-365C-4211-A21E-B23DCF9AC2CF}"/>
              </a:ext>
            </a:extLst>
          </p:cNvPr>
          <p:cNvCxnSpPr>
            <a:cxnSpLocks/>
          </p:cNvCxnSpPr>
          <p:nvPr/>
        </p:nvCxnSpPr>
        <p:spPr>
          <a:xfrm>
            <a:off x="4780638" y="1700808"/>
            <a:ext cx="468052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4C15BF17-2E1D-4FB3-83E0-1442C7527AD6}"/>
              </a:ext>
            </a:extLst>
          </p:cNvPr>
          <p:cNvSpPr/>
          <p:nvPr/>
        </p:nvSpPr>
        <p:spPr>
          <a:xfrm>
            <a:off x="9452774" y="1340768"/>
            <a:ext cx="1448544" cy="48965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ABU ADMKD</a:t>
            </a:r>
          </a:p>
          <a:p>
            <a:pPr algn="ctr"/>
            <a:r>
              <a:rPr lang="en-US" sz="1600"/>
              <a:t>(Marie-Claire, </a:t>
            </a:r>
            <a:r>
              <a:rPr lang="en-US">
                <a:ea typeface="+mn-lt"/>
                <a:cs typeface="+mn-lt"/>
              </a:rPr>
              <a:t>Eric)  </a:t>
            </a:r>
            <a:br>
              <a:rPr lang="en-US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  <a:p>
            <a:pPr algn="ctr"/>
            <a:r>
              <a:rPr lang="en-US" sz="1100"/>
              <a:t>Marketing,</a:t>
            </a:r>
          </a:p>
          <a:p>
            <a:pPr algn="ctr"/>
            <a:r>
              <a:rPr lang="en-US" sz="1100"/>
              <a:t>Facilitator</a:t>
            </a:r>
          </a:p>
          <a:p>
            <a:pPr algn="ctr"/>
            <a:endParaRPr lang="en-US" sz="1100"/>
          </a:p>
          <a:p>
            <a:pPr algn="ctr"/>
            <a:endParaRPr lang="en-US" sz="11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6BFA87-EF5A-4B32-6D60-ED54B13BD454}"/>
              </a:ext>
            </a:extLst>
          </p:cNvPr>
          <p:cNvSpPr/>
          <p:nvPr/>
        </p:nvSpPr>
        <p:spPr>
          <a:xfrm>
            <a:off x="1036222" y="3547500"/>
            <a:ext cx="1584176" cy="6015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Avnet Silica </a:t>
            </a:r>
            <a:r>
              <a:rPr lang="en-US" sz="1200"/>
              <a:t>“R-Car FAEs” 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097447F-1CCE-595A-C3D8-DC5BC7F3FCCC}"/>
              </a:ext>
            </a:extLst>
          </p:cNvPr>
          <p:cNvCxnSpPr>
            <a:cxnSpLocks/>
          </p:cNvCxnSpPr>
          <p:nvPr/>
        </p:nvCxnSpPr>
        <p:spPr>
          <a:xfrm>
            <a:off x="1828310" y="4149080"/>
            <a:ext cx="0" cy="21602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04CA6F-4B74-3841-325F-AE56C84F88A1}"/>
              </a:ext>
            </a:extLst>
          </p:cNvPr>
          <p:cNvCxnSpPr>
            <a:cxnSpLocks/>
          </p:cNvCxnSpPr>
          <p:nvPr/>
        </p:nvCxnSpPr>
        <p:spPr>
          <a:xfrm>
            <a:off x="1828310" y="3314891"/>
            <a:ext cx="0" cy="21602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12140B5-314A-F45C-132F-35B7583A528E}"/>
              </a:ext>
            </a:extLst>
          </p:cNvPr>
          <p:cNvCxnSpPr>
            <a:cxnSpLocks/>
          </p:cNvCxnSpPr>
          <p:nvPr/>
        </p:nvCxnSpPr>
        <p:spPr>
          <a:xfrm>
            <a:off x="7084894" y="4797152"/>
            <a:ext cx="236788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868AA5A-B6F1-4C29-D368-6EB989E0BE53}"/>
              </a:ext>
            </a:extLst>
          </p:cNvPr>
          <p:cNvSpPr txBox="1"/>
          <p:nvPr/>
        </p:nvSpPr>
        <p:spPr>
          <a:xfrm>
            <a:off x="1831925" y="4112260"/>
            <a:ext cx="61785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>
                <a:cs typeface="Arial"/>
              </a:rPr>
              <a:t>Jira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F0EF49C-A8AA-7030-600E-09DE712A2019}"/>
              </a:ext>
            </a:extLst>
          </p:cNvPr>
          <p:cNvCxnSpPr>
            <a:cxnSpLocks/>
          </p:cNvCxnSpPr>
          <p:nvPr/>
        </p:nvCxnSpPr>
        <p:spPr>
          <a:xfrm>
            <a:off x="4806615" y="3236671"/>
            <a:ext cx="465862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EFD0061F-F19E-4C27-8525-D5A10002B81F}"/>
              </a:ext>
            </a:extLst>
          </p:cNvPr>
          <p:cNvSpPr/>
          <p:nvPr/>
        </p:nvSpPr>
        <p:spPr>
          <a:xfrm>
            <a:off x="7516942" y="1340768"/>
            <a:ext cx="1656184" cy="43204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REE ABU</a:t>
            </a:r>
          </a:p>
          <a:p>
            <a:pPr algn="ctr"/>
            <a:r>
              <a:rPr lang="en-US"/>
              <a:t>(Wido)</a:t>
            </a:r>
          </a:p>
          <a:p>
            <a:pPr algn="ctr"/>
            <a:r>
              <a:rPr lang="en-US" sz="1200"/>
              <a:t>Sales </a:t>
            </a:r>
            <a:br>
              <a:rPr lang="en-US" sz="1200"/>
            </a:br>
            <a:endParaRPr lang="en-US" sz="1200"/>
          </a:p>
          <a:p>
            <a:pPr algn="ctr"/>
            <a:endParaRPr lang="en-US" sz="120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5E40D1FE-7895-2C39-36EB-178FFD94EF82}"/>
              </a:ext>
            </a:extLst>
          </p:cNvPr>
          <p:cNvSpPr txBox="1">
            <a:spLocks/>
          </p:cNvSpPr>
          <p:nvPr/>
        </p:nvSpPr>
        <p:spPr>
          <a:xfrm>
            <a:off x="8896951" y="114478"/>
            <a:ext cx="173351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841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1793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-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400"/>
              <a:t>Marie-Claire </a:t>
            </a:r>
            <a:r>
              <a:rPr lang="fr-FR" sz="1400" err="1"/>
              <a:t>Proposal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43798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2B3B-D76F-4B6C-B42E-1FD39129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7610-6B14-4899-AFB2-E15549DA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424991"/>
            <a:ext cx="11244574" cy="4674934"/>
          </a:xfrm>
        </p:spPr>
        <p:txBody>
          <a:bodyPr vert="horz" lIns="0" tIns="0" rIns="0" bIns="0" rtlCol="0" anchor="t">
            <a:spAutoFit/>
          </a:bodyPr>
          <a:lstStyle/>
          <a:p>
            <a:pPr indent="-285750">
              <a:buFont typeface="Wingdings" panose="05000000000000000000" pitchFamily="2" charset="2"/>
              <a:buChar char="§"/>
            </a:pPr>
            <a:r>
              <a:rPr lang="en-US" sz="1400"/>
              <a:t>For each project at distributor’s customer we will create a sub-project on the distributor’s Jira portal.</a:t>
            </a:r>
            <a:br>
              <a:rPr lang="en-US"/>
            </a:br>
            <a:r>
              <a:rPr lang="en-US" sz="1400">
                <a:cs typeface="Arial"/>
              </a:rPr>
              <a:t>Many small customers in this case.</a:t>
            </a:r>
            <a:br>
              <a:rPr lang="en-US"/>
            </a:br>
            <a:r>
              <a:rPr lang="en-US" sz="1400">
                <a:cs typeface="Arial"/>
              </a:rPr>
              <a:t>Several distributors – </a:t>
            </a:r>
            <a:r>
              <a:rPr lang="en-US" sz="1400"/>
              <a:t>lead are 2 (EBV, Avnet Silica), others later.</a:t>
            </a: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400"/>
              <a:t>Distribution customer has no access to Jira.</a:t>
            </a:r>
            <a:br>
              <a:rPr lang="en-US" sz="1400"/>
            </a:br>
            <a:r>
              <a:rPr lang="en-US" sz="1400"/>
              <a:t>Open: has Avnet Silica experience with Jira?</a:t>
            </a: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400"/>
              <a:t>Products: R-Car Gen3e, V3x</a:t>
            </a:r>
          </a:p>
          <a:p>
            <a:pPr marL="0" lvl="1">
              <a:buClr>
                <a:srgbClr val="06418C"/>
              </a:buClr>
            </a:pPr>
            <a:r>
              <a:rPr lang="en-US" sz="1400"/>
              <a:t>New for Europe but existing distribution support model in other regions (Korea, Japan </a:t>
            </a:r>
            <a:r>
              <a:rPr lang="en-US" sz="1400" err="1"/>
              <a:t>etc</a:t>
            </a:r>
            <a:r>
              <a:rPr lang="en-US" sz="1400"/>
              <a:t>) in similar way. Consistency (across regions) to be considered.</a:t>
            </a:r>
          </a:p>
          <a:p>
            <a:pPr marL="0" lvl="1">
              <a:buClr>
                <a:srgbClr val="06418C"/>
              </a:buClr>
            </a:pPr>
            <a:r>
              <a:rPr lang="en-US" sz="1400"/>
              <a:t>What about single Jira distribution customers' portal; then sub-project per customer -&gt; distributor's </a:t>
            </a:r>
            <a:r>
              <a:rPr lang="en-US" sz="1400" err="1"/>
              <a:t>name_customer's</a:t>
            </a:r>
            <a:r>
              <a:rPr lang="en-US" sz="1400"/>
              <a:t> name.</a:t>
            </a:r>
            <a:br>
              <a:rPr lang="en-US" sz="1400"/>
            </a:br>
            <a:r>
              <a:rPr lang="en-US" sz="1400"/>
              <a:t>See queues associate to each customer -&gt; can sort by distributor.</a:t>
            </a:r>
            <a:br>
              <a:rPr lang="en-US" sz="1400"/>
            </a:br>
            <a:r>
              <a:rPr lang="en-US" sz="1400"/>
              <a:t>This is simpler to handle/maintain from Jira management point of view.</a:t>
            </a:r>
          </a:p>
          <a:p>
            <a:pPr marL="0" lvl="1">
              <a:buClr>
                <a:srgbClr val="06418C"/>
              </a:buClr>
            </a:pPr>
            <a:r>
              <a:rPr lang="en-US" sz="1400"/>
              <a:t>No NDA between distributor's customers and Renesas =&gt; avoid direct support</a:t>
            </a:r>
          </a:p>
          <a:p>
            <a:pPr marL="0" lvl="1">
              <a:buClr>
                <a:srgbClr val="06418C"/>
              </a:buClr>
            </a:pPr>
            <a:r>
              <a:rPr lang="en-US" sz="1400"/>
              <a:t>Next step: Elvira to check setup in other regions</a:t>
            </a:r>
          </a:p>
          <a:p>
            <a:pPr indent="-285750">
              <a:buFont typeface="Wingdings" panose="05000000000000000000" pitchFamily="2" charset="2"/>
              <a:buChar char="§"/>
            </a:pPr>
            <a:endParaRPr lang="en-US" sz="1400"/>
          </a:p>
          <a:p>
            <a:pPr indent="-285750">
              <a:buFont typeface="Wingdings" panose="05000000000000000000" pitchFamily="2" charset="2"/>
              <a:buChar char="§"/>
            </a:pPr>
            <a:endParaRPr lang="en-US" sz="1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7578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プレースホルダー 5" descr="屋外, ストリート, 交通, 光 が含まれている画像&#10;&#10;自動的に生成された説明">
            <a:extLst>
              <a:ext uri="{FF2B5EF4-FFF2-40B4-BE49-F238E27FC236}">
                <a16:creationId xmlns:a16="http://schemas.microsoft.com/office/drawing/2014/main" id="{D0BF8220-5A76-469F-A721-16287097CB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" b="4296"/>
          <a:stretch>
            <a:fillRect/>
          </a:stretch>
        </p:blipFill>
        <p:spPr/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AE6B75-404A-4668-9B1C-C018566041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964065"/>
          </a:xfrm>
        </p:spPr>
        <p:txBody>
          <a:bodyPr/>
          <a:lstStyle/>
          <a:p>
            <a:r>
              <a:rPr kumimoji="1" lang="en-US" altLang="ja-JP" cap="all"/>
              <a:t>Additional slides</a:t>
            </a:r>
          </a:p>
        </p:txBody>
      </p:sp>
    </p:spTree>
    <p:extLst>
      <p:ext uri="{BB962C8B-B14F-4D97-AF65-F5344CB8AC3E}">
        <p14:creationId xmlns:p14="http://schemas.microsoft.com/office/powerpoint/2010/main" val="3250827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37381C6-1568-C74E-762D-E8BC726BEE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5B057-7639-805F-A795-60A675531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000" y="1080000"/>
            <a:ext cx="7920000" cy="964065"/>
          </a:xfrm>
        </p:spPr>
        <p:txBody>
          <a:bodyPr/>
          <a:lstStyle/>
          <a:p>
            <a:r>
              <a:rPr lang="en-US"/>
              <a:t>REN Tools and products overview</a:t>
            </a:r>
          </a:p>
        </p:txBody>
      </p:sp>
    </p:spTree>
    <p:extLst>
      <p:ext uri="{BB962C8B-B14F-4D97-AF65-F5344CB8AC3E}">
        <p14:creationId xmlns:p14="http://schemas.microsoft.com/office/powerpoint/2010/main" val="2812865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BB9D318-8A89-47D6-A759-351D0F9BF24C}"/>
              </a:ext>
            </a:extLst>
          </p:cNvPr>
          <p:cNvSpPr txBox="1">
            <a:spLocks/>
          </p:cNvSpPr>
          <p:nvPr/>
        </p:nvSpPr>
        <p:spPr>
          <a:xfrm>
            <a:off x="519641" y="527374"/>
            <a:ext cx="11152717" cy="4431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Tools and products overview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419C3D2E-1AF4-7EA6-0DF6-81A114C08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1211" y="1173461"/>
            <a:ext cx="795551" cy="215444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400"/>
              <a:t>Sources</a:t>
            </a:r>
          </a:p>
        </p:txBody>
      </p:sp>
      <p:pic>
        <p:nvPicPr>
          <p:cNvPr id="1026" name="図 2">
            <a:extLst>
              <a:ext uri="{FF2B5EF4-FFF2-40B4-BE49-F238E27FC236}">
                <a16:creationId xmlns:a16="http://schemas.microsoft.com/office/drawing/2014/main" id="{D7A27FF1-2A85-26D5-BCC6-7B56F1270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1" y="970572"/>
            <a:ext cx="9585973" cy="539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図 4" descr="pptx のアイコン">
            <a:extLst>
              <a:ext uri="{FF2B5EF4-FFF2-40B4-BE49-F238E27FC236}">
                <a16:creationId xmlns:a16="http://schemas.microsoft.com/office/drawing/2014/main" id="{A7AA1E3F-FF43-1C7E-0D97-FB18F4DF6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52" y="3162941"/>
            <a:ext cx="7036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F16BC8B6-6DCC-D99C-B0DB-3DFFA8726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2582" y="1549612"/>
            <a:ext cx="2206106" cy="954107"/>
          </a:xfrm>
          <a:prstGeom prst="rect">
            <a:avLst/>
          </a:prstGeom>
          <a:solidFill>
            <a:srgbClr val="F3F2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sng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ea typeface="Yu Gothic" panose="020B0400000000000000" pitchFamily="34" charset="-128"/>
                <a:cs typeface="Calibri" panose="020F0502020204030204" pitchFamily="34" charset="0"/>
                <a:hlinkClick r:id="rId5"/>
              </a:rPr>
              <a:t> Requirement Engineering PJ_Rollout_Phase1_charter.pptx</a:t>
            </a:r>
            <a:r>
              <a:rPr kumimoji="0" lang="en-US" altLang="ja-JP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050B6B-0E44-CA48-E868-999696497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2956" y="2685440"/>
            <a:ext cx="2613025" cy="523220"/>
          </a:xfrm>
          <a:prstGeom prst="rect">
            <a:avLst/>
          </a:prstGeom>
          <a:solidFill>
            <a:srgbClr val="F3F2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sng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hlinkClick r:id="rId6" tooltip="https://renesasgroup.sharepoint.com/:x:/r/sites/abu-sales-home/_layouts/15/doc.aspx?sourcedoc=%7b4ced9ebc-c7a2-4a4d-8071-73b97c55b000%7d&amp;file=220215%20fse_fae%20customer%20responsibility.xlsx&amp;action=default&amp;mobileredirect=true"/>
              </a:rPr>
              <a:t> 220215 FSE_FAE Customer Responsibility.xlsx</a:t>
            </a: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1357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D737A5-6BDA-4496-BFA2-48EC8B9E9E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000" y="1412776"/>
            <a:ext cx="5280000" cy="300339"/>
          </a:xfrm>
        </p:spPr>
        <p:txBody>
          <a:bodyPr/>
          <a:lstStyle/>
          <a:p>
            <a:r>
              <a:rPr lang="en-US" altLang="ja-JP"/>
              <a:t>Renesas.com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2854313"/>
      </p:ext>
    </p:extLst>
  </p:cSld>
  <p:clrMapOvr>
    <a:masterClrMapping/>
  </p:clrMapOvr>
</p:sld>
</file>

<file path=ppt/theme/theme1.xml><?xml version="1.0" encoding="utf-8"?>
<a:theme xmlns:a="http://schemas.openxmlformats.org/drawingml/2006/main" name="Renesas Template 2021 - EN">
  <a:themeElements>
    <a:clrScheme name="Renesas_colors">
      <a:dk1>
        <a:srgbClr val="3C3C3B"/>
      </a:dk1>
      <a:lt1>
        <a:sysClr val="window" lastClr="FFFFFF"/>
      </a:lt1>
      <a:dk2>
        <a:srgbClr val="06418C"/>
      </a:dk2>
      <a:lt2>
        <a:srgbClr val="F2F2F2"/>
      </a:lt2>
      <a:accent1>
        <a:srgbClr val="4471A9"/>
      </a:accent1>
      <a:accent2>
        <a:srgbClr val="D70000"/>
      </a:accent2>
      <a:accent3>
        <a:srgbClr val="FFC800"/>
      </a:accent3>
      <a:accent4>
        <a:srgbClr val="669933"/>
      </a:accent4>
      <a:accent5>
        <a:srgbClr val="993399"/>
      </a:accent5>
      <a:accent6>
        <a:srgbClr val="9D9D9D"/>
      </a:accent6>
      <a:hlink>
        <a:srgbClr val="06418C"/>
      </a:hlink>
      <a:folHlink>
        <a:srgbClr val="993399"/>
      </a:folHlink>
    </a:clrScheme>
    <a:fontScheme name="ユーザー定義 1">
      <a:majorFont>
        <a:latin typeface="Arial Narrow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_2022_Renesas_PPTtemp.potx" id="{B23443CF-E65B-4031-863A-FE2428A5D0FA}" vid="{1056E921-E2EC-49F6-BD39-CDF6F6523F37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09A7807EE1264A8A665A29682C90F9" ma:contentTypeVersion="23" ma:contentTypeDescription="Create a new document." ma:contentTypeScope="" ma:versionID="4bb2251e3d6f20e319bda320f6ccf04f">
  <xsd:schema xmlns:xsd="http://www.w3.org/2001/XMLSchema" xmlns:xs="http://www.w3.org/2001/XMLSchema" xmlns:p="http://schemas.microsoft.com/office/2006/metadata/properties" xmlns:ns1="http://schemas.microsoft.com/sharepoint/v3" xmlns:ns2="8986265C-2C7B-4B22-9284-4FCC66AE962B" xmlns:ns3="3e8d4ffe-e955-41c3-b489-10ebee9c47f4" xmlns:ns4="8986265c-2c7b-4b22-9284-4fcc66ae962b" xmlns:ns5="c24288ec-b664-4237-bfbf-b4d897279037" targetNamespace="http://schemas.microsoft.com/office/2006/metadata/properties" ma:root="true" ma:fieldsID="562a7c62f0f9da8c69bc20c9e254cd1c" ns1:_="" ns2:_="" ns3:_="" ns4:_="" ns5:_="">
    <xsd:import namespace="http://schemas.microsoft.com/sharepoint/v3"/>
    <xsd:import namespace="8986265C-2C7B-4B22-9284-4FCC66AE962B"/>
    <xsd:import namespace="3e8d4ffe-e955-41c3-b489-10ebee9c47f4"/>
    <xsd:import namespace="8986265c-2c7b-4b22-9284-4fcc66ae962b"/>
    <xsd:import namespace="c24288ec-b664-4237-bfbf-b4d897279037"/>
    <xsd:element name="properties">
      <xsd:complexType>
        <xsd:sequence>
          <xsd:element name="documentManagement">
            <xsd:complexType>
              <xsd:all>
                <xsd:element ref="ns2:DocCategory" minOccurs="0"/>
                <xsd:element ref="ns1:PublishingStartDate" minOccurs="0"/>
                <xsd:element ref="ns1:PublishingExpirationDate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5:TaxCatchAll" minOccurs="0"/>
                <xsd:element ref="ns4:lcf76f155ced4ddcb4097134ff3c332f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9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0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6265C-2C7B-4B22-9284-4FCC66AE962B" elementFormDefault="qualified">
    <xsd:import namespace="http://schemas.microsoft.com/office/2006/documentManagement/types"/>
    <xsd:import namespace="http://schemas.microsoft.com/office/infopath/2007/PartnerControls"/>
    <xsd:element name="DocCategory" ma:index="8" nillable="true" ma:displayName="Documents Category" ma:format="Dropdown" ma:internalName="DocCategory">
      <xsd:simpleType>
        <xsd:restriction base="dms:Choice">
          <xsd:enumeration value="01.AAA"/>
          <xsd:enumeration value="02.BBB"/>
          <xsd:enumeration value="03.CCC"/>
          <xsd:enumeration value="04.DD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8d4ffe-e955-41c3-b489-10ebee9c47f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6265c-2c7b-4b22-9284-4fcc66ae96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631f0850-98f7-4372-8aa8-4aaf7edce8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4288ec-b664-4237-bfbf-b4d897279037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99121480-a8d5-4ab5-ba45-bec2652382a3}" ma:internalName="TaxCatchAll" ma:showField="CatchAllData" ma:web="3e8d4ffe-e955-41c3-b489-10ebee9c47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86265c-2c7b-4b22-9284-4fcc66ae962b">
      <Terms xmlns="http://schemas.microsoft.com/office/infopath/2007/PartnerControls"/>
    </lcf76f155ced4ddcb4097134ff3c332f>
    <DocCategory xmlns="8986265C-2C7B-4B22-9284-4FCC66AE962B" xsi:nil="true"/>
    <PublishingExpirationDate xmlns="http://schemas.microsoft.com/sharepoint/v3" xsi:nil="true"/>
    <PublishingStartDate xmlns="http://schemas.microsoft.com/sharepoint/v3" xsi:nil="true"/>
    <TaxCatchAll xmlns="c24288ec-b664-4237-bfbf-b4d89727903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47D194-55EC-409E-B98F-EB0AAAAAFF80}"/>
</file>

<file path=customXml/itemProps2.xml><?xml version="1.0" encoding="utf-8"?>
<ds:datastoreItem xmlns:ds="http://schemas.openxmlformats.org/officeDocument/2006/customXml" ds:itemID="{EE71853E-0EF3-4973-AB23-17AA5798BB66}">
  <ds:schemaRefs>
    <ds:schemaRef ds:uri="http://schemas.microsoft.com/office/2006/documentManagement/types"/>
    <ds:schemaRef ds:uri="http://purl.org/dc/terms/"/>
    <ds:schemaRef ds:uri="9d1a6235-0012-4775-b0cb-7ff3beef4da6"/>
    <ds:schemaRef ds:uri="http://purl.org/dc/elements/1.1/"/>
    <ds:schemaRef ds:uri="http://purl.org/dc/dcmitype/"/>
    <ds:schemaRef ds:uri="http://schemas.microsoft.com/office/infopath/2007/PartnerControls"/>
    <ds:schemaRef ds:uri="http://schemas.microsoft.com/sharepoint/v4"/>
    <ds:schemaRef ds:uri="ca1877c4-5552-4192-b99f-a84bdf7aec8e"/>
    <ds:schemaRef ds:uri="http://schemas.openxmlformats.org/package/2006/metadata/core-properties"/>
    <ds:schemaRef ds:uri="http://schemas.microsoft.com/office/2006/metadata/properties"/>
    <ds:schemaRef ds:uri="60f48f91-7daa-42c0-aa65-341f2add17a1"/>
    <ds:schemaRef ds:uri="http://www.w3.org/XML/1998/namespace"/>
    <ds:schemaRef ds:uri="8986265c-2c7b-4b22-9284-4fcc66ae962b"/>
    <ds:schemaRef ds:uri="8986265C-2C7B-4B22-9284-4FCC66AE962B"/>
    <ds:schemaRef ds:uri="http://schemas.microsoft.com/sharepoint/v3"/>
    <ds:schemaRef ds:uri="c24288ec-b664-4237-bfbf-b4d897279037"/>
  </ds:schemaRefs>
</ds:datastoreItem>
</file>

<file path=customXml/itemProps3.xml><?xml version="1.0" encoding="utf-8"?>
<ds:datastoreItem xmlns:ds="http://schemas.openxmlformats.org/officeDocument/2006/customXml" ds:itemID="{2F3BE601-7F02-4240-9AF6-86A6A55D9A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EN_2022_Renesas_PPTtemp</Template>
  <Application>Microsoft Office PowerPoint</Application>
  <PresentationFormat>Widescreen</PresentationFormat>
  <Slides>32</Slides>
  <Notes>3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Renesas Template 2021 - EN</vt:lpstr>
      <vt:lpstr>PowerPoint Presentation</vt:lpstr>
      <vt:lpstr>Agenda</vt:lpstr>
      <vt:lpstr>PowerPoint Presentation</vt:lpstr>
      <vt:lpstr>PowerPoint Presentation</vt:lpstr>
      <vt:lpstr>Discussed structure</vt:lpstr>
      <vt:lpstr>Customers Support models</vt:lpstr>
      <vt:lpstr>Customers Support models</vt:lpstr>
      <vt:lpstr>Situation JIRA/OTRS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OTRS migration – Schedule</vt:lpstr>
      <vt:lpstr>PowerPoint Presentation</vt:lpstr>
      <vt:lpstr>PowerPoint Presentation</vt:lpstr>
      <vt:lpstr>PowerPoint Presentation</vt:lpstr>
      <vt:lpstr>PowerPoint Presentation</vt:lpstr>
      <vt:lpstr>Issue statements</vt:lpstr>
      <vt:lpstr>Next steps</vt:lpstr>
      <vt:lpstr>Customers Support models for high touch customers</vt:lpstr>
      <vt:lpstr>Customers Support models for low touch customers</vt:lpstr>
      <vt:lpstr>Customers Support models for high/low touch customers</vt:lpstr>
      <vt:lpstr>Avnet silica Project Structure (for R-Car) – Europe (RENJRC-3780)</vt:lpstr>
      <vt:lpstr>notes</vt:lpstr>
      <vt:lpstr>PowerPoint Presentation</vt:lpstr>
      <vt:lpstr>PowerPoint Presentation</vt:lpstr>
      <vt:lpstr>PowerPoint Presentation</vt:lpstr>
      <vt:lpstr>PowerPoint Presentation</vt:lpstr>
    </vt:vector>
  </TitlesOfParts>
  <Company>Renesas Electronics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Elvira Mazitova</dc:creator>
  <cp:revision>3</cp:revision>
  <dcterms:created xsi:type="dcterms:W3CDTF">2022-03-14T14:36:20Z</dcterms:created>
  <dcterms:modified xsi:type="dcterms:W3CDTF">2023-07-24T03:52:24Z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0x0101007309A7807EE1264A8A665A29682C90F9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dlc_DocIdItemGuid">
    <vt:lpwstr>71b41edf-d684-460e-9ac5-655ba4cb87fd</vt:lpwstr>
  </property>
  <property fmtid="{D5CDD505-2E9C-101B-9397-08002B2CF9AE}" pid="7" name="TaxKeyword">
    <vt:lpwstr/>
  </property>
  <property fmtid="{D5CDD505-2E9C-101B-9397-08002B2CF9AE}" pid="8" name="MediaServiceImageTags">
    <vt:lpwstr/>
  </property>
  <property fmtid="{D5CDD505-2E9C-101B-9397-08002B2CF9AE}" pid="9" name="TaxCatchAll">
    <vt:lpwstr/>
  </property>
  <property fmtid="{D5CDD505-2E9C-101B-9397-08002B2CF9AE}" pid="10" name="TaxKeywordTaxHTField">
    <vt:lpwstr/>
  </property>
</Properties>
</file>